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6858000" cy="10080625"/>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8" d="100"/>
          <a:sy n="108" d="100"/>
        </p:scale>
        <p:origin x="1502" y="-20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25A70-C8A0-8C8E-6D19-913127FFB22F}"/>
              </a:ext>
            </a:extLst>
          </p:cNvPr>
          <p:cNvSpPr>
            <a:spLocks noGrp="1"/>
          </p:cNvSpPr>
          <p:nvPr>
            <p:ph type="ctrTitle"/>
          </p:nvPr>
        </p:nvSpPr>
        <p:spPr>
          <a:xfrm>
            <a:off x="857250" y="1649770"/>
            <a:ext cx="5143500" cy="3509551"/>
          </a:xfrm>
        </p:spPr>
        <p:txBody>
          <a:bodyPr anchor="b"/>
          <a:lstStyle>
            <a:lvl1pPr algn="ctr">
              <a:defRPr sz="8819"/>
            </a:lvl1pPr>
          </a:lstStyle>
          <a:p>
            <a:r>
              <a:rPr lang="fr-FR"/>
              <a:t>Modifiez le style du titre</a:t>
            </a:r>
          </a:p>
        </p:txBody>
      </p:sp>
      <p:sp>
        <p:nvSpPr>
          <p:cNvPr id="3" name="Sous-titre 2">
            <a:extLst>
              <a:ext uri="{FF2B5EF4-FFF2-40B4-BE49-F238E27FC236}">
                <a16:creationId xmlns:a16="http://schemas.microsoft.com/office/drawing/2014/main" id="{F4297CA0-7F83-ECE7-0D49-8B607F703761}"/>
              </a:ext>
            </a:extLst>
          </p:cNvPr>
          <p:cNvSpPr>
            <a:spLocks noGrp="1"/>
          </p:cNvSpPr>
          <p:nvPr>
            <p:ph type="subTitle" idx="1"/>
          </p:nvPr>
        </p:nvSpPr>
        <p:spPr>
          <a:xfrm>
            <a:off x="857250" y="5294662"/>
            <a:ext cx="5143500" cy="2433817"/>
          </a:xfrm>
        </p:spPr>
        <p:txBody>
          <a:bodyPr/>
          <a:lstStyle>
            <a:lvl1pPr marL="0" indent="0" algn="ctr">
              <a:buNone/>
              <a:defRPr sz="3528"/>
            </a:lvl1pPr>
            <a:lvl2pPr marL="672038" indent="0" algn="ctr">
              <a:buNone/>
              <a:defRPr sz="2940"/>
            </a:lvl2pPr>
            <a:lvl3pPr marL="1344077" indent="0" algn="ctr">
              <a:buNone/>
              <a:defRPr sz="2646"/>
            </a:lvl3pPr>
            <a:lvl4pPr marL="2016115" indent="0" algn="ctr">
              <a:buNone/>
              <a:defRPr sz="2352"/>
            </a:lvl4pPr>
            <a:lvl5pPr marL="2688153" indent="0" algn="ctr">
              <a:buNone/>
              <a:defRPr sz="2352"/>
            </a:lvl5pPr>
            <a:lvl6pPr marL="3360191" indent="0" algn="ctr">
              <a:buNone/>
              <a:defRPr sz="2352"/>
            </a:lvl6pPr>
            <a:lvl7pPr marL="4032230" indent="0" algn="ctr">
              <a:buNone/>
              <a:defRPr sz="2352"/>
            </a:lvl7pPr>
            <a:lvl8pPr marL="4704268" indent="0" algn="ctr">
              <a:buNone/>
              <a:defRPr sz="2352"/>
            </a:lvl8pPr>
            <a:lvl9pPr marL="5376306" indent="0" algn="ctr">
              <a:buNone/>
              <a:defRPr sz="2352"/>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20152B-13D0-F9DF-0FE3-DAC3B24A8754}"/>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DF923CBA-91BE-DD13-20D3-D72F13C5DC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C43D5F-2544-2EBA-892C-5A2F518FDF5A}"/>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6878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70FED-FDBF-1F1F-6CE0-9428990DCD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8E1511-2E01-0071-E33C-631A2E2D23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FADDEE-11DF-CD47-94A2-91093550797A}"/>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7FFD74DD-32F6-8EF7-5B0C-3B06483CBE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67F63A-1737-0C5C-1976-302BD2DE1CB1}"/>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2570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95707-B690-CFD2-9A77-B2CF61880DA0}"/>
              </a:ext>
            </a:extLst>
          </p:cNvPr>
          <p:cNvSpPr>
            <a:spLocks noGrp="1"/>
          </p:cNvSpPr>
          <p:nvPr>
            <p:ph type="title" orient="vert"/>
          </p:nvPr>
        </p:nvSpPr>
        <p:spPr>
          <a:xfrm>
            <a:off x="4907756" y="536700"/>
            <a:ext cx="1478756" cy="8542864"/>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D7D8E60-B758-0522-F6A5-8CF4192042CA}"/>
              </a:ext>
            </a:extLst>
          </p:cNvPr>
          <p:cNvSpPr>
            <a:spLocks noGrp="1"/>
          </p:cNvSpPr>
          <p:nvPr>
            <p:ph type="body" orient="vert" idx="1"/>
          </p:nvPr>
        </p:nvSpPr>
        <p:spPr>
          <a:xfrm>
            <a:off x="471487" y="536700"/>
            <a:ext cx="4350544" cy="854286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6021B99-844D-3072-0FCD-1CD714995027}"/>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34BC4561-7437-0287-4FFD-0A1E6C1F7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762785-0E0F-7345-7B7D-1C994E7C3935}"/>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70696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47CFD6-2662-5A38-FC2F-91953ADF21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9023993-1038-B838-8B2D-EA166DC03318}"/>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24CE8AE-D5C9-64F9-872C-691B007DCCBE}"/>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F529B6D1-45EE-957F-27DF-FF600C2971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D0A1C7-5AFF-44A7-A2FE-D497A424338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05021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D0EFF-D025-0620-622F-3D50069880EF}"/>
              </a:ext>
            </a:extLst>
          </p:cNvPr>
          <p:cNvSpPr>
            <a:spLocks noGrp="1"/>
          </p:cNvSpPr>
          <p:nvPr>
            <p:ph type="title"/>
          </p:nvPr>
        </p:nvSpPr>
        <p:spPr>
          <a:xfrm>
            <a:off x="467916" y="2513157"/>
            <a:ext cx="5915025" cy="4193259"/>
          </a:xfrm>
        </p:spPr>
        <p:txBody>
          <a:bodyPr anchor="b"/>
          <a:lstStyle>
            <a:lvl1pPr>
              <a:defRPr sz="8819"/>
            </a:lvl1pPr>
          </a:lstStyle>
          <a:p>
            <a:r>
              <a:rPr lang="fr-FR"/>
              <a:t>Modifiez le style du titre</a:t>
            </a:r>
          </a:p>
        </p:txBody>
      </p:sp>
      <p:sp>
        <p:nvSpPr>
          <p:cNvPr id="3" name="Espace réservé du texte 2">
            <a:extLst>
              <a:ext uri="{FF2B5EF4-FFF2-40B4-BE49-F238E27FC236}">
                <a16:creationId xmlns:a16="http://schemas.microsoft.com/office/drawing/2014/main" id="{A5754703-4D58-8EEC-4983-BBD338B958A7}"/>
              </a:ext>
            </a:extLst>
          </p:cNvPr>
          <p:cNvSpPr>
            <a:spLocks noGrp="1"/>
          </p:cNvSpPr>
          <p:nvPr>
            <p:ph type="body" idx="1"/>
          </p:nvPr>
        </p:nvSpPr>
        <p:spPr>
          <a:xfrm>
            <a:off x="467916" y="6746086"/>
            <a:ext cx="5915025" cy="2205136"/>
          </a:xfrm>
        </p:spPr>
        <p:txBody>
          <a:bodyPr/>
          <a:lstStyle>
            <a:lvl1pPr marL="0" indent="0">
              <a:buNone/>
              <a:defRPr sz="3528">
                <a:solidFill>
                  <a:schemeClr val="tx1">
                    <a:tint val="82000"/>
                  </a:schemeClr>
                </a:solidFill>
              </a:defRPr>
            </a:lvl1pPr>
            <a:lvl2pPr marL="672038" indent="0">
              <a:buNone/>
              <a:defRPr sz="2940">
                <a:solidFill>
                  <a:schemeClr val="tx1">
                    <a:tint val="82000"/>
                  </a:schemeClr>
                </a:solidFill>
              </a:defRPr>
            </a:lvl2pPr>
            <a:lvl3pPr marL="1344077" indent="0">
              <a:buNone/>
              <a:defRPr sz="2646">
                <a:solidFill>
                  <a:schemeClr val="tx1">
                    <a:tint val="82000"/>
                  </a:schemeClr>
                </a:solidFill>
              </a:defRPr>
            </a:lvl3pPr>
            <a:lvl4pPr marL="2016115" indent="0">
              <a:buNone/>
              <a:defRPr sz="2352">
                <a:solidFill>
                  <a:schemeClr val="tx1">
                    <a:tint val="82000"/>
                  </a:schemeClr>
                </a:solidFill>
              </a:defRPr>
            </a:lvl4pPr>
            <a:lvl5pPr marL="2688153" indent="0">
              <a:buNone/>
              <a:defRPr sz="2352">
                <a:solidFill>
                  <a:schemeClr val="tx1">
                    <a:tint val="82000"/>
                  </a:schemeClr>
                </a:solidFill>
              </a:defRPr>
            </a:lvl5pPr>
            <a:lvl6pPr marL="3360191" indent="0">
              <a:buNone/>
              <a:defRPr sz="2352">
                <a:solidFill>
                  <a:schemeClr val="tx1">
                    <a:tint val="82000"/>
                  </a:schemeClr>
                </a:solidFill>
              </a:defRPr>
            </a:lvl6pPr>
            <a:lvl7pPr marL="4032230" indent="0">
              <a:buNone/>
              <a:defRPr sz="2352">
                <a:solidFill>
                  <a:schemeClr val="tx1">
                    <a:tint val="82000"/>
                  </a:schemeClr>
                </a:solidFill>
              </a:defRPr>
            </a:lvl7pPr>
            <a:lvl8pPr marL="4704268" indent="0">
              <a:buNone/>
              <a:defRPr sz="2352">
                <a:solidFill>
                  <a:schemeClr val="tx1">
                    <a:tint val="82000"/>
                  </a:schemeClr>
                </a:solidFill>
              </a:defRPr>
            </a:lvl8pPr>
            <a:lvl9pPr marL="5376306" indent="0">
              <a:buNone/>
              <a:defRPr sz="2352">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4C64101-3C77-2FAA-2764-6454A5BE7BDB}"/>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676B65BA-AB56-0E7A-3587-25DA90AA28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B09FB90-D119-5ABF-8306-C955EBB5FB13}"/>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1053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EC8CF3-7C9D-985C-160E-065FBDE33FF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F18801-BA07-7992-17A2-89B9372093E7}"/>
              </a:ext>
            </a:extLst>
          </p:cNvPr>
          <p:cNvSpPr>
            <a:spLocks noGrp="1"/>
          </p:cNvSpPr>
          <p:nvPr>
            <p:ph sz="half" idx="1"/>
          </p:nvPr>
        </p:nvSpPr>
        <p:spPr>
          <a:xfrm>
            <a:off x="471488"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601B10-D349-2EF5-678A-E5321E45CF58}"/>
              </a:ext>
            </a:extLst>
          </p:cNvPr>
          <p:cNvSpPr>
            <a:spLocks noGrp="1"/>
          </p:cNvSpPr>
          <p:nvPr>
            <p:ph sz="half" idx="2"/>
          </p:nvPr>
        </p:nvSpPr>
        <p:spPr>
          <a:xfrm>
            <a:off x="3471863" y="2683500"/>
            <a:ext cx="2914650" cy="639606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BA2900-8A1F-406A-05D4-2D882ABC6820}"/>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6" name="Espace réservé du pied de page 5">
            <a:extLst>
              <a:ext uri="{FF2B5EF4-FFF2-40B4-BE49-F238E27FC236}">
                <a16:creationId xmlns:a16="http://schemas.microsoft.com/office/drawing/2014/main" id="{BAC17F07-38BD-938A-14E2-076344A5D0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7DE8D-F69E-94A7-0AC5-1E41A740E408}"/>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110935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CE7E8-59B9-48DD-C2FA-EA4EBFE3B07A}"/>
              </a:ext>
            </a:extLst>
          </p:cNvPr>
          <p:cNvSpPr>
            <a:spLocks noGrp="1"/>
          </p:cNvSpPr>
          <p:nvPr>
            <p:ph type="title"/>
          </p:nvPr>
        </p:nvSpPr>
        <p:spPr>
          <a:xfrm>
            <a:off x="472381" y="536701"/>
            <a:ext cx="5915025" cy="194845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1B9AEDC-3677-8883-E64D-A08FB1FC8DD0}"/>
              </a:ext>
            </a:extLst>
          </p:cNvPr>
          <p:cNvSpPr>
            <a:spLocks noGrp="1"/>
          </p:cNvSpPr>
          <p:nvPr>
            <p:ph type="body" idx="1"/>
          </p:nvPr>
        </p:nvSpPr>
        <p:spPr>
          <a:xfrm>
            <a:off x="472381" y="2471154"/>
            <a:ext cx="2901255"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D193976-410D-441E-FD03-E04853C27D18}"/>
              </a:ext>
            </a:extLst>
          </p:cNvPr>
          <p:cNvSpPr>
            <a:spLocks noGrp="1"/>
          </p:cNvSpPr>
          <p:nvPr>
            <p:ph sz="half" idx="2"/>
          </p:nvPr>
        </p:nvSpPr>
        <p:spPr>
          <a:xfrm>
            <a:off x="472381" y="3682228"/>
            <a:ext cx="2901255"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35DDD44-B7D6-2654-3C54-24E881F4542B}"/>
              </a:ext>
            </a:extLst>
          </p:cNvPr>
          <p:cNvSpPr>
            <a:spLocks noGrp="1"/>
          </p:cNvSpPr>
          <p:nvPr>
            <p:ph type="body" sz="quarter" idx="3"/>
          </p:nvPr>
        </p:nvSpPr>
        <p:spPr>
          <a:xfrm>
            <a:off x="3471863" y="2471154"/>
            <a:ext cx="2915543" cy="1211074"/>
          </a:xfrm>
        </p:spPr>
        <p:txBody>
          <a:bodyPr anchor="b"/>
          <a:lstStyle>
            <a:lvl1pPr marL="0" indent="0">
              <a:buNone/>
              <a:defRPr sz="3528" b="1"/>
            </a:lvl1pPr>
            <a:lvl2pPr marL="672038" indent="0">
              <a:buNone/>
              <a:defRPr sz="2940" b="1"/>
            </a:lvl2pPr>
            <a:lvl3pPr marL="1344077" indent="0">
              <a:buNone/>
              <a:defRPr sz="2646" b="1"/>
            </a:lvl3pPr>
            <a:lvl4pPr marL="2016115" indent="0">
              <a:buNone/>
              <a:defRPr sz="2352" b="1"/>
            </a:lvl4pPr>
            <a:lvl5pPr marL="2688153" indent="0">
              <a:buNone/>
              <a:defRPr sz="2352" b="1"/>
            </a:lvl5pPr>
            <a:lvl6pPr marL="3360191" indent="0">
              <a:buNone/>
              <a:defRPr sz="2352" b="1"/>
            </a:lvl6pPr>
            <a:lvl7pPr marL="4032230" indent="0">
              <a:buNone/>
              <a:defRPr sz="2352" b="1"/>
            </a:lvl7pPr>
            <a:lvl8pPr marL="4704268" indent="0">
              <a:buNone/>
              <a:defRPr sz="2352" b="1"/>
            </a:lvl8pPr>
            <a:lvl9pPr marL="5376306" indent="0">
              <a:buNone/>
              <a:defRPr sz="2352"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E557749-D7E8-FB82-D84C-C82EE5BA59BA}"/>
              </a:ext>
            </a:extLst>
          </p:cNvPr>
          <p:cNvSpPr>
            <a:spLocks noGrp="1"/>
          </p:cNvSpPr>
          <p:nvPr>
            <p:ph sz="quarter" idx="4"/>
          </p:nvPr>
        </p:nvSpPr>
        <p:spPr>
          <a:xfrm>
            <a:off x="3471863" y="3682228"/>
            <a:ext cx="2915543" cy="54160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E5DA20F-1E9A-F91A-225A-C4FB3305A408}"/>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8" name="Espace réservé du pied de page 7">
            <a:extLst>
              <a:ext uri="{FF2B5EF4-FFF2-40B4-BE49-F238E27FC236}">
                <a16:creationId xmlns:a16="http://schemas.microsoft.com/office/drawing/2014/main" id="{26E85F7E-7234-94A4-9A44-66DE4AD6B6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D232F3C-0329-2E5D-CDF9-0DEF187F6029}"/>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7280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BF2E07-EA20-E56A-92B5-BAFDE527CC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A2CEE1E-9F30-F845-97A6-D9BFCE8E9516}"/>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4" name="Espace réservé du pied de page 3">
            <a:extLst>
              <a:ext uri="{FF2B5EF4-FFF2-40B4-BE49-F238E27FC236}">
                <a16:creationId xmlns:a16="http://schemas.microsoft.com/office/drawing/2014/main" id="{2976C810-A2DF-ED09-F970-7A14662CB69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47D1893-5DB3-6A3A-7E53-7B6EF5BEA3AE}"/>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397454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BAA2AD-0073-2654-B94E-65A46AFC5064}"/>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3" name="Espace réservé du pied de page 2">
            <a:extLst>
              <a:ext uri="{FF2B5EF4-FFF2-40B4-BE49-F238E27FC236}">
                <a16:creationId xmlns:a16="http://schemas.microsoft.com/office/drawing/2014/main" id="{EE124CEC-B8EA-291D-74C4-A45DAAA5861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1000B5D-5050-8A37-FE4B-1FD25A2DAAEF}"/>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56888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0112E3-665F-4B04-8A5B-E3E9524A353C}"/>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du contenu 2">
            <a:extLst>
              <a:ext uri="{FF2B5EF4-FFF2-40B4-BE49-F238E27FC236}">
                <a16:creationId xmlns:a16="http://schemas.microsoft.com/office/drawing/2014/main" id="{8A17A968-2D97-FB7F-0E67-26E48E9BE947}"/>
              </a:ext>
            </a:extLst>
          </p:cNvPr>
          <p:cNvSpPr>
            <a:spLocks noGrp="1"/>
          </p:cNvSpPr>
          <p:nvPr>
            <p:ph idx="1"/>
          </p:nvPr>
        </p:nvSpPr>
        <p:spPr>
          <a:xfrm>
            <a:off x="2915543" y="1451424"/>
            <a:ext cx="3471863" cy="7163777"/>
          </a:xfrm>
        </p:spPr>
        <p:txBody>
          <a:bodyPr/>
          <a:lstStyle>
            <a:lvl1pPr>
              <a:defRPr sz="4704"/>
            </a:lvl1pPr>
            <a:lvl2pPr>
              <a:defRPr sz="4116"/>
            </a:lvl2pPr>
            <a:lvl3pPr>
              <a:defRPr sz="3528"/>
            </a:lvl3pPr>
            <a:lvl4pPr>
              <a:defRPr sz="2940"/>
            </a:lvl4pPr>
            <a:lvl5pPr>
              <a:defRPr sz="2940"/>
            </a:lvl5pPr>
            <a:lvl6pPr>
              <a:defRPr sz="2940"/>
            </a:lvl6pPr>
            <a:lvl7pPr>
              <a:defRPr sz="2940"/>
            </a:lvl7pPr>
            <a:lvl8pPr>
              <a:defRPr sz="2940"/>
            </a:lvl8pPr>
            <a:lvl9pPr>
              <a:defRPr sz="294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546EE9D-4FBD-A551-3F05-D5B5498944F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BED046-9230-AF45-BC53-8A4DB3EA1F16}"/>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6" name="Espace réservé du pied de page 5">
            <a:extLst>
              <a:ext uri="{FF2B5EF4-FFF2-40B4-BE49-F238E27FC236}">
                <a16:creationId xmlns:a16="http://schemas.microsoft.com/office/drawing/2014/main" id="{FE04116D-8F90-9B0A-271C-84EC3D7328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97B0196-E1EA-830F-4EC6-680481F4DC76}"/>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4045006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5CEDC-92FF-9D21-F000-12BA92AF90D1}"/>
              </a:ext>
            </a:extLst>
          </p:cNvPr>
          <p:cNvSpPr>
            <a:spLocks noGrp="1"/>
          </p:cNvSpPr>
          <p:nvPr>
            <p:ph type="title"/>
          </p:nvPr>
        </p:nvSpPr>
        <p:spPr>
          <a:xfrm>
            <a:off x="472381" y="672042"/>
            <a:ext cx="2211883" cy="2352146"/>
          </a:xfrm>
        </p:spPr>
        <p:txBody>
          <a:bodyPr anchor="b"/>
          <a:lstStyle>
            <a:lvl1pPr>
              <a:defRPr sz="4704"/>
            </a:lvl1pPr>
          </a:lstStyle>
          <a:p>
            <a:r>
              <a:rPr lang="fr-FR"/>
              <a:t>Modifiez le style du titre</a:t>
            </a:r>
          </a:p>
        </p:txBody>
      </p:sp>
      <p:sp>
        <p:nvSpPr>
          <p:cNvPr id="3" name="Espace réservé pour une image  2">
            <a:extLst>
              <a:ext uri="{FF2B5EF4-FFF2-40B4-BE49-F238E27FC236}">
                <a16:creationId xmlns:a16="http://schemas.microsoft.com/office/drawing/2014/main" id="{E59F5633-5A25-40F2-145B-CB75B1C42C33}"/>
              </a:ext>
            </a:extLst>
          </p:cNvPr>
          <p:cNvSpPr>
            <a:spLocks noGrp="1"/>
          </p:cNvSpPr>
          <p:nvPr>
            <p:ph type="pic" idx="1"/>
          </p:nvPr>
        </p:nvSpPr>
        <p:spPr>
          <a:xfrm>
            <a:off x="2915543" y="1451424"/>
            <a:ext cx="3471863" cy="7163777"/>
          </a:xfrm>
        </p:spPr>
        <p:txBody>
          <a:bodyPr/>
          <a:lstStyle>
            <a:lvl1pPr marL="0" indent="0">
              <a:buNone/>
              <a:defRPr sz="4704"/>
            </a:lvl1pPr>
            <a:lvl2pPr marL="672038" indent="0">
              <a:buNone/>
              <a:defRPr sz="4116"/>
            </a:lvl2pPr>
            <a:lvl3pPr marL="1344077" indent="0">
              <a:buNone/>
              <a:defRPr sz="3528"/>
            </a:lvl3pPr>
            <a:lvl4pPr marL="2016115" indent="0">
              <a:buNone/>
              <a:defRPr sz="2940"/>
            </a:lvl4pPr>
            <a:lvl5pPr marL="2688153" indent="0">
              <a:buNone/>
              <a:defRPr sz="2940"/>
            </a:lvl5pPr>
            <a:lvl6pPr marL="3360191" indent="0">
              <a:buNone/>
              <a:defRPr sz="2940"/>
            </a:lvl6pPr>
            <a:lvl7pPr marL="4032230" indent="0">
              <a:buNone/>
              <a:defRPr sz="2940"/>
            </a:lvl7pPr>
            <a:lvl8pPr marL="4704268" indent="0">
              <a:buNone/>
              <a:defRPr sz="2940"/>
            </a:lvl8pPr>
            <a:lvl9pPr marL="5376306" indent="0">
              <a:buNone/>
              <a:defRPr sz="2940"/>
            </a:lvl9pPr>
          </a:lstStyle>
          <a:p>
            <a:endParaRPr lang="fr-FR"/>
          </a:p>
        </p:txBody>
      </p:sp>
      <p:sp>
        <p:nvSpPr>
          <p:cNvPr id="4" name="Espace réservé du texte 3">
            <a:extLst>
              <a:ext uri="{FF2B5EF4-FFF2-40B4-BE49-F238E27FC236}">
                <a16:creationId xmlns:a16="http://schemas.microsoft.com/office/drawing/2014/main" id="{A6541E11-1EAA-A7CB-A30C-C791BDA2325B}"/>
              </a:ext>
            </a:extLst>
          </p:cNvPr>
          <p:cNvSpPr>
            <a:spLocks noGrp="1"/>
          </p:cNvSpPr>
          <p:nvPr>
            <p:ph type="body" sz="half" idx="2"/>
          </p:nvPr>
        </p:nvSpPr>
        <p:spPr>
          <a:xfrm>
            <a:off x="472381" y="3024188"/>
            <a:ext cx="2211883" cy="5602681"/>
          </a:xfrm>
        </p:spPr>
        <p:txBody>
          <a:bodyPr/>
          <a:lstStyle>
            <a:lvl1pPr marL="0" indent="0">
              <a:buNone/>
              <a:defRPr sz="2352"/>
            </a:lvl1pPr>
            <a:lvl2pPr marL="672038" indent="0">
              <a:buNone/>
              <a:defRPr sz="2058"/>
            </a:lvl2pPr>
            <a:lvl3pPr marL="1344077" indent="0">
              <a:buNone/>
              <a:defRPr sz="1764"/>
            </a:lvl3pPr>
            <a:lvl4pPr marL="2016115" indent="0">
              <a:buNone/>
              <a:defRPr sz="1470"/>
            </a:lvl4pPr>
            <a:lvl5pPr marL="2688153" indent="0">
              <a:buNone/>
              <a:defRPr sz="1470"/>
            </a:lvl5pPr>
            <a:lvl6pPr marL="3360191" indent="0">
              <a:buNone/>
              <a:defRPr sz="1470"/>
            </a:lvl6pPr>
            <a:lvl7pPr marL="4032230" indent="0">
              <a:buNone/>
              <a:defRPr sz="1470"/>
            </a:lvl7pPr>
            <a:lvl8pPr marL="4704268" indent="0">
              <a:buNone/>
              <a:defRPr sz="1470"/>
            </a:lvl8pPr>
            <a:lvl9pPr marL="5376306" indent="0">
              <a:buNone/>
              <a:defRPr sz="147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66B883D-1BC3-B1EE-C55C-7465B837E835}"/>
              </a:ext>
            </a:extLst>
          </p:cNvPr>
          <p:cNvSpPr>
            <a:spLocks noGrp="1"/>
          </p:cNvSpPr>
          <p:nvPr>
            <p:ph type="dt" sz="half" idx="10"/>
          </p:nvPr>
        </p:nvSpPr>
        <p:spPr/>
        <p:txBody>
          <a:bodyPr/>
          <a:lstStyle/>
          <a:p>
            <a:fld id="{A543AAC7-8274-459C-B44F-977E16EBBCF0}" type="datetimeFigureOut">
              <a:rPr lang="fr-FR" smtClean="0"/>
              <a:t>19/01/2026</a:t>
            </a:fld>
            <a:endParaRPr lang="fr-FR"/>
          </a:p>
        </p:txBody>
      </p:sp>
      <p:sp>
        <p:nvSpPr>
          <p:cNvPr id="6" name="Espace réservé du pied de page 5">
            <a:extLst>
              <a:ext uri="{FF2B5EF4-FFF2-40B4-BE49-F238E27FC236}">
                <a16:creationId xmlns:a16="http://schemas.microsoft.com/office/drawing/2014/main" id="{7E979283-B5DF-C2D5-1024-F291C3F73F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82FF437-84CD-CC4F-E511-C581067B4D30}"/>
              </a:ext>
            </a:extLst>
          </p:cNvPr>
          <p:cNvSpPr>
            <a:spLocks noGrp="1"/>
          </p:cNvSpPr>
          <p:nvPr>
            <p:ph type="sldNum" sz="quarter" idx="12"/>
          </p:nvPr>
        </p:nvSpPr>
        <p:spPr/>
        <p:txBody>
          <a:bodyPr/>
          <a:lstStyle/>
          <a:p>
            <a:fld id="{84C22DAC-21AE-4106-A517-FBA61A8A5273}" type="slidenum">
              <a:rPr lang="fr-FR" smtClean="0"/>
              <a:t>‹N°›</a:t>
            </a:fld>
            <a:endParaRPr lang="fr-FR"/>
          </a:p>
        </p:txBody>
      </p:sp>
    </p:spTree>
    <p:extLst>
      <p:ext uri="{BB962C8B-B14F-4D97-AF65-F5344CB8AC3E}">
        <p14:creationId xmlns:p14="http://schemas.microsoft.com/office/powerpoint/2010/main" val="2282685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0201A63-A1E1-4A53-4299-3434CE491528}"/>
              </a:ext>
            </a:extLst>
          </p:cNvPr>
          <p:cNvSpPr>
            <a:spLocks noGrp="1"/>
          </p:cNvSpPr>
          <p:nvPr>
            <p:ph type="title"/>
          </p:nvPr>
        </p:nvSpPr>
        <p:spPr>
          <a:xfrm>
            <a:off x="471488" y="536701"/>
            <a:ext cx="5915025" cy="194845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60D74-4CE5-FAEC-5ECA-C6B4A790A3A3}"/>
              </a:ext>
            </a:extLst>
          </p:cNvPr>
          <p:cNvSpPr>
            <a:spLocks noGrp="1"/>
          </p:cNvSpPr>
          <p:nvPr>
            <p:ph type="body" idx="1"/>
          </p:nvPr>
        </p:nvSpPr>
        <p:spPr>
          <a:xfrm>
            <a:off x="471488" y="2683500"/>
            <a:ext cx="5915025" cy="639606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5EB6563-A1E5-DC79-2E78-4AE5C82CE079}"/>
              </a:ext>
            </a:extLst>
          </p:cNvPr>
          <p:cNvSpPr>
            <a:spLocks noGrp="1"/>
          </p:cNvSpPr>
          <p:nvPr>
            <p:ph type="dt" sz="half" idx="2"/>
          </p:nvPr>
        </p:nvSpPr>
        <p:spPr>
          <a:xfrm>
            <a:off x="471488" y="9343247"/>
            <a:ext cx="1543050" cy="536700"/>
          </a:xfrm>
          <a:prstGeom prst="rect">
            <a:avLst/>
          </a:prstGeom>
        </p:spPr>
        <p:txBody>
          <a:bodyPr vert="horz" lIns="91440" tIns="45720" rIns="91440" bIns="45720" rtlCol="0" anchor="ctr"/>
          <a:lstStyle>
            <a:lvl1pPr algn="l">
              <a:defRPr sz="1764">
                <a:solidFill>
                  <a:schemeClr val="tx1">
                    <a:tint val="82000"/>
                  </a:schemeClr>
                </a:solidFill>
              </a:defRPr>
            </a:lvl1pPr>
          </a:lstStyle>
          <a:p>
            <a:fld id="{A543AAC7-8274-459C-B44F-977E16EBBCF0}" type="datetimeFigureOut">
              <a:rPr lang="fr-FR" smtClean="0"/>
              <a:t>19/01/2026</a:t>
            </a:fld>
            <a:endParaRPr lang="fr-FR"/>
          </a:p>
        </p:txBody>
      </p:sp>
      <p:sp>
        <p:nvSpPr>
          <p:cNvPr id="5" name="Espace réservé du pied de page 4">
            <a:extLst>
              <a:ext uri="{FF2B5EF4-FFF2-40B4-BE49-F238E27FC236}">
                <a16:creationId xmlns:a16="http://schemas.microsoft.com/office/drawing/2014/main" id="{1341D9AF-1B8E-D5D4-C480-BC1006219C19}"/>
              </a:ext>
            </a:extLst>
          </p:cNvPr>
          <p:cNvSpPr>
            <a:spLocks noGrp="1"/>
          </p:cNvSpPr>
          <p:nvPr>
            <p:ph type="ftr" sz="quarter" idx="3"/>
          </p:nvPr>
        </p:nvSpPr>
        <p:spPr>
          <a:xfrm>
            <a:off x="2271713" y="9343247"/>
            <a:ext cx="2314575" cy="536700"/>
          </a:xfrm>
          <a:prstGeom prst="rect">
            <a:avLst/>
          </a:prstGeom>
        </p:spPr>
        <p:txBody>
          <a:bodyPr vert="horz" lIns="91440" tIns="45720" rIns="91440" bIns="45720" rtlCol="0" anchor="ctr"/>
          <a:lstStyle>
            <a:lvl1pPr algn="ctr">
              <a:defRPr sz="1764">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7D1E472-C23E-7191-FA5D-7CB3C7B831EA}"/>
              </a:ext>
            </a:extLst>
          </p:cNvPr>
          <p:cNvSpPr>
            <a:spLocks noGrp="1"/>
          </p:cNvSpPr>
          <p:nvPr>
            <p:ph type="sldNum" sz="quarter" idx="4"/>
          </p:nvPr>
        </p:nvSpPr>
        <p:spPr>
          <a:xfrm>
            <a:off x="4843463" y="9343247"/>
            <a:ext cx="1543050" cy="536700"/>
          </a:xfrm>
          <a:prstGeom prst="rect">
            <a:avLst/>
          </a:prstGeom>
        </p:spPr>
        <p:txBody>
          <a:bodyPr vert="horz" lIns="91440" tIns="45720" rIns="91440" bIns="45720" rtlCol="0" anchor="ctr"/>
          <a:lstStyle>
            <a:lvl1pPr algn="r">
              <a:defRPr sz="1764">
                <a:solidFill>
                  <a:schemeClr val="tx1">
                    <a:tint val="82000"/>
                  </a:schemeClr>
                </a:solidFill>
              </a:defRPr>
            </a:lvl1pPr>
          </a:lstStyle>
          <a:p>
            <a:fld id="{84C22DAC-21AE-4106-A517-FBA61A8A5273}" type="slidenum">
              <a:rPr lang="fr-FR" smtClean="0"/>
              <a:t>‹N°›</a:t>
            </a:fld>
            <a:endParaRPr lang="fr-FR"/>
          </a:p>
        </p:txBody>
      </p:sp>
    </p:spTree>
    <p:extLst>
      <p:ext uri="{BB962C8B-B14F-4D97-AF65-F5344CB8AC3E}">
        <p14:creationId xmlns:p14="http://schemas.microsoft.com/office/powerpoint/2010/main" val="541010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077" rtl="0" eaLnBrk="1" latinLnBrk="0" hangingPunct="1">
        <a:lnSpc>
          <a:spcPct val="90000"/>
        </a:lnSpc>
        <a:spcBef>
          <a:spcPct val="0"/>
        </a:spcBef>
        <a:buNone/>
        <a:defRPr sz="6468" kern="1200">
          <a:solidFill>
            <a:schemeClr val="tx1"/>
          </a:solidFill>
          <a:latin typeface="+mj-lt"/>
          <a:ea typeface="+mj-ea"/>
          <a:cs typeface="+mj-cs"/>
        </a:defRPr>
      </a:lvl1pPr>
    </p:titleStyle>
    <p:bodyStyle>
      <a:lvl1pPr marL="336019" indent="-336019" algn="l" defTabSz="1344077" rtl="0" eaLnBrk="1" latinLnBrk="0" hangingPunct="1">
        <a:lnSpc>
          <a:spcPct val="90000"/>
        </a:lnSpc>
        <a:spcBef>
          <a:spcPts val="1470"/>
        </a:spcBef>
        <a:buFont typeface="Arial" panose="020B0604020202020204" pitchFamily="34" charset="0"/>
        <a:buChar char="•"/>
        <a:defRPr sz="4116" kern="1200">
          <a:solidFill>
            <a:schemeClr val="tx1"/>
          </a:solidFill>
          <a:latin typeface="+mn-lt"/>
          <a:ea typeface="+mn-ea"/>
          <a:cs typeface="+mn-cs"/>
        </a:defRPr>
      </a:lvl1pPr>
      <a:lvl2pPr marL="1008057" indent="-336019" algn="l" defTabSz="1344077" rtl="0" eaLnBrk="1" latinLnBrk="0" hangingPunct="1">
        <a:lnSpc>
          <a:spcPct val="90000"/>
        </a:lnSpc>
        <a:spcBef>
          <a:spcPts val="735"/>
        </a:spcBef>
        <a:buFont typeface="Arial" panose="020B0604020202020204" pitchFamily="34" charset="0"/>
        <a:buChar char="•"/>
        <a:defRPr sz="3528" kern="1200">
          <a:solidFill>
            <a:schemeClr val="tx1"/>
          </a:solidFill>
          <a:latin typeface="+mn-lt"/>
          <a:ea typeface="+mn-ea"/>
          <a:cs typeface="+mn-cs"/>
        </a:defRPr>
      </a:lvl2pPr>
      <a:lvl3pPr marL="1680096" indent="-336019" algn="l" defTabSz="1344077" rtl="0" eaLnBrk="1" latinLnBrk="0" hangingPunct="1">
        <a:lnSpc>
          <a:spcPct val="90000"/>
        </a:lnSpc>
        <a:spcBef>
          <a:spcPts val="735"/>
        </a:spcBef>
        <a:buFont typeface="Arial" panose="020B0604020202020204" pitchFamily="34" charset="0"/>
        <a:buChar char="•"/>
        <a:defRPr sz="2940" kern="1200">
          <a:solidFill>
            <a:schemeClr val="tx1"/>
          </a:solidFill>
          <a:latin typeface="+mn-lt"/>
          <a:ea typeface="+mn-ea"/>
          <a:cs typeface="+mn-cs"/>
        </a:defRPr>
      </a:lvl3pPr>
      <a:lvl4pPr marL="2352134"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4pPr>
      <a:lvl5pPr marL="3024172"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5pPr>
      <a:lvl6pPr marL="3696211"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6pPr>
      <a:lvl7pPr marL="4368249"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7pPr>
      <a:lvl8pPr marL="5040287"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8pPr>
      <a:lvl9pPr marL="5712325" indent="-336019" algn="l" defTabSz="1344077" rtl="0" eaLnBrk="1" latinLnBrk="0" hangingPunct="1">
        <a:lnSpc>
          <a:spcPct val="90000"/>
        </a:lnSpc>
        <a:spcBef>
          <a:spcPts val="735"/>
        </a:spcBef>
        <a:buFont typeface="Arial" panose="020B0604020202020204" pitchFamily="34" charset="0"/>
        <a:buChar char="•"/>
        <a:defRPr sz="2646" kern="1200">
          <a:solidFill>
            <a:schemeClr val="tx1"/>
          </a:solidFill>
          <a:latin typeface="+mn-lt"/>
          <a:ea typeface="+mn-ea"/>
          <a:cs typeface="+mn-cs"/>
        </a:defRPr>
      </a:lvl9pPr>
    </p:bodyStyle>
    <p:otherStyle>
      <a:defPPr>
        <a:defRPr lang="fr-FR"/>
      </a:defPPr>
      <a:lvl1pPr marL="0" algn="l" defTabSz="1344077" rtl="0" eaLnBrk="1" latinLnBrk="0" hangingPunct="1">
        <a:defRPr sz="2646" kern="1200">
          <a:solidFill>
            <a:schemeClr val="tx1"/>
          </a:solidFill>
          <a:latin typeface="+mn-lt"/>
          <a:ea typeface="+mn-ea"/>
          <a:cs typeface="+mn-cs"/>
        </a:defRPr>
      </a:lvl1pPr>
      <a:lvl2pPr marL="672038" algn="l" defTabSz="1344077" rtl="0" eaLnBrk="1" latinLnBrk="0" hangingPunct="1">
        <a:defRPr sz="2646" kern="1200">
          <a:solidFill>
            <a:schemeClr val="tx1"/>
          </a:solidFill>
          <a:latin typeface="+mn-lt"/>
          <a:ea typeface="+mn-ea"/>
          <a:cs typeface="+mn-cs"/>
        </a:defRPr>
      </a:lvl2pPr>
      <a:lvl3pPr marL="1344077" algn="l" defTabSz="1344077" rtl="0" eaLnBrk="1" latinLnBrk="0" hangingPunct="1">
        <a:defRPr sz="2646" kern="1200">
          <a:solidFill>
            <a:schemeClr val="tx1"/>
          </a:solidFill>
          <a:latin typeface="+mn-lt"/>
          <a:ea typeface="+mn-ea"/>
          <a:cs typeface="+mn-cs"/>
        </a:defRPr>
      </a:lvl3pPr>
      <a:lvl4pPr marL="2016115" algn="l" defTabSz="1344077" rtl="0" eaLnBrk="1" latinLnBrk="0" hangingPunct="1">
        <a:defRPr sz="2646" kern="1200">
          <a:solidFill>
            <a:schemeClr val="tx1"/>
          </a:solidFill>
          <a:latin typeface="+mn-lt"/>
          <a:ea typeface="+mn-ea"/>
          <a:cs typeface="+mn-cs"/>
        </a:defRPr>
      </a:lvl4pPr>
      <a:lvl5pPr marL="2688153" algn="l" defTabSz="1344077" rtl="0" eaLnBrk="1" latinLnBrk="0" hangingPunct="1">
        <a:defRPr sz="2646" kern="1200">
          <a:solidFill>
            <a:schemeClr val="tx1"/>
          </a:solidFill>
          <a:latin typeface="+mn-lt"/>
          <a:ea typeface="+mn-ea"/>
          <a:cs typeface="+mn-cs"/>
        </a:defRPr>
      </a:lvl5pPr>
      <a:lvl6pPr marL="3360191" algn="l" defTabSz="1344077" rtl="0" eaLnBrk="1" latinLnBrk="0" hangingPunct="1">
        <a:defRPr sz="2646" kern="1200">
          <a:solidFill>
            <a:schemeClr val="tx1"/>
          </a:solidFill>
          <a:latin typeface="+mn-lt"/>
          <a:ea typeface="+mn-ea"/>
          <a:cs typeface="+mn-cs"/>
        </a:defRPr>
      </a:lvl6pPr>
      <a:lvl7pPr marL="4032230" algn="l" defTabSz="1344077" rtl="0" eaLnBrk="1" latinLnBrk="0" hangingPunct="1">
        <a:defRPr sz="2646" kern="1200">
          <a:solidFill>
            <a:schemeClr val="tx1"/>
          </a:solidFill>
          <a:latin typeface="+mn-lt"/>
          <a:ea typeface="+mn-ea"/>
          <a:cs typeface="+mn-cs"/>
        </a:defRPr>
      </a:lvl7pPr>
      <a:lvl8pPr marL="4704268" algn="l" defTabSz="1344077" rtl="0" eaLnBrk="1" latinLnBrk="0" hangingPunct="1">
        <a:defRPr sz="2646" kern="1200">
          <a:solidFill>
            <a:schemeClr val="tx1"/>
          </a:solidFill>
          <a:latin typeface="+mn-lt"/>
          <a:ea typeface="+mn-ea"/>
          <a:cs typeface="+mn-cs"/>
        </a:defRPr>
      </a:lvl8pPr>
      <a:lvl9pPr marL="5376306" algn="l" defTabSz="1344077" rtl="0" eaLnBrk="1" latinLnBrk="0" hangingPunct="1">
        <a:defRPr sz="26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rivus-batteries.com/" TargetMode="External"/><Relationship Id="rId5" Type="http://schemas.openxmlformats.org/officeDocument/2006/relationships/hyperlink" Target="mailto:info@rivus-batteries.com"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rivus-simulation-godestadsvagen.streamlit.app/" TargetMode="External"/><Relationship Id="rId5" Type="http://schemas.openxmlformats.org/officeDocument/2006/relationships/hyperlink" Target="http://www.rivus-batteries.com/" TargetMode="External"/><Relationship Id="rId4" Type="http://schemas.openxmlformats.org/officeDocument/2006/relationships/hyperlink" Target="mailto:info@rivus-batterie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19">
            <a:extLst>
              <a:ext uri="{FF2B5EF4-FFF2-40B4-BE49-F238E27FC236}">
                <a16:creationId xmlns:a16="http://schemas.microsoft.com/office/drawing/2014/main" id="{F516C21A-3468-091E-4198-6FE1E5B238B1}"/>
              </a:ext>
            </a:extLst>
          </p:cNvPr>
          <p:cNvSpPr txBox="1"/>
          <p:nvPr/>
        </p:nvSpPr>
        <p:spPr>
          <a:xfrm>
            <a:off x="432748" y="6060762"/>
            <a:ext cx="5865693" cy="29254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Specifications and parameters</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Battery type:		Organic Flow Battery, 13-ft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Power rating:  		25 kW</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Capacity rating: 	150 kWh</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Investment cost:	€60000 (€400/kWh | Includes: battery, PCS, BoP. Excludes: Installation cost)</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Pilot lifetime guarantee: 	&gt;5000 cycles or 7 years with &gt;70% remaining capacity</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Round-trip efficiency: 	72.2% AC-AC</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demand data: 	Jan 2025 - Dec 2025 </a:t>
            </a:r>
          </a:p>
          <a:p>
            <a:pPr lvl="0" hangingPunct="0">
              <a:lnSpc>
                <a:spcPct val="110000"/>
              </a:lnSpc>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Electricity cost &amp; FCR data:	Jan 2024 - Dec 2025 </a:t>
            </a:r>
          </a:p>
          <a:p>
            <a:pPr marL="0" marR="0" lvl="0" indent="0" algn="l" defTabSz="914400" rtl="0" fontAlgn="auto" hangingPunct="0">
              <a:lnSpc>
                <a:spcPct val="11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20F1E"/>
              </a:solidFill>
              <a:uFillTx/>
              <a:latin typeface="Montserrat"/>
              <a:ea typeface="Sweco Sans"/>
              <a:cs typeface="Sweco Sans"/>
            </a:endParaRPr>
          </a:p>
          <a:p>
            <a:pPr marL="0" marR="0" lvl="0" indent="0" algn="l" defTabSz="914400" rtl="0" fontAlgn="auto" hangingPunct="0">
              <a:lnSpc>
                <a:spcPct val="114000"/>
              </a:lnSpc>
              <a:spcBef>
                <a:spcPts val="0"/>
              </a:spcBef>
              <a:spcAft>
                <a:spcPts val="0"/>
              </a:spcAft>
              <a:buNone/>
              <a:tabLst/>
              <a:defRPr sz="1800" b="0" i="0" u="none" strike="noStrike" kern="0" cap="none" spc="0" baseline="0">
                <a:solidFill>
                  <a:srgbClr val="000000"/>
                </a:solidFill>
                <a:uFillTx/>
              </a:defRPr>
            </a:pPr>
            <a:r>
              <a:rPr lang="en-US" sz="1050" b="1" i="0" u="none" strike="noStrike" kern="0" cap="none" spc="0" baseline="0" dirty="0">
                <a:solidFill>
                  <a:srgbClr val="020F1E"/>
                </a:solidFill>
                <a:uFillTx/>
                <a:latin typeface="Montserrat"/>
                <a:ea typeface="Sweco Sans"/>
                <a:cs typeface="Sweco Sans"/>
              </a:rPr>
              <a:t>Additional Information</a:t>
            </a:r>
          </a:p>
          <a:p>
            <a:pPr marL="0" marR="0" lvl="0" indent="0" algn="l" defTabSz="914400" rtl="0" fontAlgn="auto" hangingPunct="0">
              <a:lnSpc>
                <a:spcPct val="113999"/>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1C1E"/>
                </a:solidFill>
                <a:uFillTx/>
                <a:latin typeface="Montserrat" pitchFamily="2"/>
                <a:ea typeface="Roboto"/>
                <a:cs typeface="Roboto"/>
              </a:rPr>
              <a:t>Net hourly demand data was provided together with hourly PV production for part of 2024 and 2025. Based on this information, gross hourly demand data was calculated with the help of hourly means. Moreover, the data was provided for four properties, Siriusgatan 72-76, 66-70, 60-64 and 54-58. The simulation is based on aaggregation of these four properties to reflect the addition of one shared battery.</a:t>
            </a:r>
          </a:p>
        </p:txBody>
      </p:sp>
      <p:pic>
        <p:nvPicPr>
          <p:cNvPr id="7" name="Picture 2">
            <a:extLst>
              <a:ext uri="{FF2B5EF4-FFF2-40B4-BE49-F238E27FC236}">
                <a16:creationId xmlns:a16="http://schemas.microsoft.com/office/drawing/2014/main" id="{76F4C316-4D85-8DB7-84F9-E4EDD4D18216}"/>
              </a:ext>
            </a:extLst>
          </p:cNvPr>
          <p:cNvPicPr>
            <a:picLocks noChangeAspect="1"/>
          </p:cNvPicPr>
          <p:nvPr/>
        </p:nvPicPr>
        <p:blipFill>
          <a:blip r:embed="rId2"/>
          <a:srcRect t="21778" b="23084"/>
          <a:stretch>
            <a:fillRect/>
          </a:stretch>
        </p:blipFill>
        <p:spPr>
          <a:xfrm>
            <a:off x="0" y="0"/>
            <a:ext cx="6858000" cy="2127013"/>
          </a:xfrm>
          <a:prstGeom prst="rect">
            <a:avLst/>
          </a:prstGeom>
          <a:noFill/>
          <a:ln cap="flat">
            <a:noFill/>
          </a:ln>
        </p:spPr>
      </p:pic>
      <p:sp>
        <p:nvSpPr>
          <p:cNvPr id="8" name="Rektangel 12">
            <a:extLst>
              <a:ext uri="{FF2B5EF4-FFF2-40B4-BE49-F238E27FC236}">
                <a16:creationId xmlns:a16="http://schemas.microsoft.com/office/drawing/2014/main" id="{0B94C33E-FFCA-E6B3-B9BD-E37042C929D4}"/>
              </a:ext>
            </a:extLst>
          </p:cNvPr>
          <p:cNvSpPr/>
          <p:nvPr/>
        </p:nvSpPr>
        <p:spPr>
          <a:xfrm>
            <a:off x="3994913" y="5341092"/>
            <a:ext cx="2787978" cy="40395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30000">
                <a:solidFill>
                  <a:srgbClr val="004445"/>
                </a:solidFill>
                <a:uFillTx/>
                <a:latin typeface="Montserrat" pitchFamily="2"/>
                <a:ea typeface="Sweco Sans"/>
                <a:cs typeface="Sweco Sans"/>
              </a:rPr>
              <a:t>13-ft Organic flow battery</a:t>
            </a:r>
          </a:p>
          <a:p>
            <a:pPr marL="0" marR="0" lvl="0" indent="0" algn="ctr" defTabSz="914400" rtl="0" fontAlgn="auto" hangingPunct="0">
              <a:lnSpc>
                <a:spcPct val="90000"/>
              </a:lnSpc>
              <a:spcBef>
                <a:spcPts val="0"/>
              </a:spcBef>
              <a:spcAft>
                <a:spcPts val="0"/>
              </a:spcAft>
              <a:buNone/>
              <a:tabLst/>
              <a:defRPr sz="1800" b="0" i="0" u="none" strike="noStrike" kern="0" cap="none" spc="0" baseline="0">
                <a:solidFill>
                  <a:srgbClr val="000000"/>
                </a:solidFill>
                <a:uFillTx/>
              </a:defRPr>
            </a:pPr>
            <a:r>
              <a:rPr lang="en-GB" sz="1050" b="0" i="0" u="none" strike="noStrike" kern="0" cap="none" spc="0" baseline="0">
                <a:solidFill>
                  <a:srgbClr val="004445"/>
                </a:solidFill>
                <a:uFillTx/>
                <a:latin typeface="Roboto Light" pitchFamily="2"/>
                <a:ea typeface="Roboto Light" pitchFamily="2"/>
                <a:cs typeface="Roboto Light" pitchFamily="2"/>
              </a:rPr>
              <a:t>Fire-proof, sustainable &amp; low lifecycle cost</a:t>
            </a:r>
            <a:endParaRPr lang="en-GB" sz="1200" b="0" i="0" u="none" strike="noStrike" kern="0" cap="none" spc="0" baseline="0">
              <a:solidFill>
                <a:srgbClr val="004445"/>
              </a:solidFill>
              <a:uFillTx/>
              <a:latin typeface="Roboto Light" pitchFamily="2"/>
              <a:ea typeface="Roboto Light" pitchFamily="2"/>
              <a:cs typeface="Roboto Light" pitchFamily="2"/>
            </a:endParaRPr>
          </a:p>
        </p:txBody>
      </p:sp>
      <p:sp>
        <p:nvSpPr>
          <p:cNvPr id="9" name="Google Shape;141;p8">
            <a:extLst>
              <a:ext uri="{FF2B5EF4-FFF2-40B4-BE49-F238E27FC236}">
                <a16:creationId xmlns:a16="http://schemas.microsoft.com/office/drawing/2014/main" id="{8C794C3B-3886-37F8-6409-DA7EFD9283B6}"/>
              </a:ext>
            </a:extLst>
          </p:cNvPr>
          <p:cNvSpPr txBox="1"/>
          <p:nvPr/>
        </p:nvSpPr>
        <p:spPr>
          <a:xfrm>
            <a:off x="358480" y="3358975"/>
            <a:ext cx="2487524" cy="492404"/>
          </a:xfrm>
          <a:prstGeom prst="rect">
            <a:avLst/>
          </a:prstGeom>
          <a:noFill/>
          <a:ln cap="flat">
            <a:noFill/>
          </a:ln>
        </p:spPr>
        <p:txBody>
          <a:bodyPr vert="horz" wrap="square" lIns="91421" tIns="91421" rIns="91421" bIns="91421" anchor="t" anchorCtr="1" compatLnSpc="1">
            <a:spAutoFit/>
          </a:bodyPr>
          <a:lstStyle/>
          <a:p>
            <a:pPr lvl="0" algn="ctr" hangingPunct="0">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4.8</a:t>
            </a:r>
            <a:r>
              <a:rPr lang="en-GB" sz="2000" b="1" kern="0" dirty="0">
                <a:solidFill>
                  <a:srgbClr val="004445"/>
                </a:solidFill>
                <a:latin typeface="Roboto"/>
                <a:ea typeface="Roboto"/>
                <a:cs typeface="Roboto"/>
              </a:rPr>
              <a:t>-9.8</a:t>
            </a:r>
            <a:r>
              <a:rPr lang="en-GB" sz="2000" b="1" i="0" u="none" strike="noStrike" kern="0" cap="none" spc="0" baseline="0" dirty="0">
                <a:solidFill>
                  <a:srgbClr val="004445"/>
                </a:solidFill>
                <a:uFillTx/>
                <a:latin typeface="Roboto"/>
                <a:ea typeface="Roboto"/>
                <a:cs typeface="Roboto"/>
              </a:rPr>
              <a:t> years</a:t>
            </a:r>
          </a:p>
        </p:txBody>
      </p:sp>
      <p:sp>
        <p:nvSpPr>
          <p:cNvPr id="10" name="Google Shape;142;p8">
            <a:extLst>
              <a:ext uri="{FF2B5EF4-FFF2-40B4-BE49-F238E27FC236}">
                <a16:creationId xmlns:a16="http://schemas.microsoft.com/office/drawing/2014/main" id="{FAE9D2D2-C8DA-BD85-2211-4757FF284E7E}"/>
              </a:ext>
            </a:extLst>
          </p:cNvPr>
          <p:cNvSpPr txBox="1"/>
          <p:nvPr/>
        </p:nvSpPr>
        <p:spPr>
          <a:xfrm>
            <a:off x="510782" y="3799834"/>
            <a:ext cx="2028148" cy="564221"/>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dirty="0">
                <a:solidFill>
                  <a:srgbClr val="004445"/>
                </a:solidFill>
                <a:uFillTx/>
                <a:latin typeface="Montserrat" pitchFamily="2"/>
                <a:ea typeface="Lexend Light"/>
                <a:cs typeface="Lexend Light"/>
              </a:rPr>
              <a:t>Payback time of the battery</a:t>
            </a:r>
            <a:r>
              <a:rPr lang="en-GB" sz="700" b="1" i="0" u="none" strike="noStrike" kern="0" cap="none" spc="0" baseline="0" dirty="0">
                <a:solidFill>
                  <a:srgbClr val="004445"/>
                </a:solidFill>
                <a:uFillTx/>
                <a:latin typeface="Montserrat" pitchFamily="2"/>
                <a:ea typeface="Lexend Light"/>
                <a:cs typeface="Lexend Light"/>
              </a:rPr>
              <a:t> </a:t>
            </a: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700" b="0" i="0" u="none" strike="noStrike" kern="0" cap="none" spc="0" baseline="0" dirty="0">
                <a:solidFill>
                  <a:srgbClr val="020F1E"/>
                </a:solidFill>
                <a:uFillTx/>
                <a:latin typeface="Montserrat" pitchFamily="2"/>
                <a:ea typeface="Lexend Light"/>
                <a:cs typeface="Lexend Light"/>
              </a:rPr>
              <a:t>With Peak Shaving, Arbitrage, and Ancillary Market revenues</a:t>
            </a:r>
            <a:endParaRPr lang="en-GB" sz="800" b="0" i="0" u="none" strike="noStrike" kern="0" cap="none" spc="0" baseline="0" dirty="0">
              <a:solidFill>
                <a:srgbClr val="020F1E"/>
              </a:solidFill>
              <a:uFillTx/>
              <a:latin typeface="Montserrat" pitchFamily="2"/>
              <a:ea typeface="Lexend Light"/>
              <a:cs typeface="Lexend Light"/>
            </a:endParaRPr>
          </a:p>
        </p:txBody>
      </p:sp>
      <p:sp>
        <p:nvSpPr>
          <p:cNvPr id="11" name="Google Shape;148;p8">
            <a:extLst>
              <a:ext uri="{FF2B5EF4-FFF2-40B4-BE49-F238E27FC236}">
                <a16:creationId xmlns:a16="http://schemas.microsoft.com/office/drawing/2014/main" id="{E7578762-0955-A638-9FD0-E9EFE4034700}"/>
              </a:ext>
            </a:extLst>
          </p:cNvPr>
          <p:cNvSpPr txBox="1"/>
          <p:nvPr/>
        </p:nvSpPr>
        <p:spPr>
          <a:xfrm>
            <a:off x="425927" y="4375001"/>
            <a:ext cx="2615257" cy="40007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0" cap="none" spc="0" baseline="0" dirty="0">
                <a:solidFill>
                  <a:srgbClr val="004445"/>
                </a:solidFill>
                <a:uFillTx/>
                <a:latin typeface="Roboto"/>
                <a:ea typeface="Roboto"/>
                <a:cs typeface="Roboto"/>
              </a:rPr>
              <a:t>Revenue Share by type</a:t>
            </a:r>
            <a:r>
              <a:rPr lang="en-GB" sz="1400" b="1" kern="0" dirty="0">
                <a:solidFill>
                  <a:srgbClr val="004445"/>
                </a:solidFill>
                <a:latin typeface="Roboto"/>
                <a:ea typeface="Roboto"/>
                <a:cs typeface="Roboto"/>
              </a:rPr>
              <a:t>*</a:t>
            </a:r>
            <a:endParaRPr lang="en-GB" sz="1400" b="1" i="0" u="none" strike="noStrike" kern="0" cap="none" spc="0" baseline="0" dirty="0">
              <a:solidFill>
                <a:srgbClr val="004445"/>
              </a:solidFill>
              <a:uFillTx/>
              <a:latin typeface="Roboto"/>
              <a:ea typeface="Roboto"/>
              <a:cs typeface="Roboto"/>
            </a:endParaRPr>
          </a:p>
        </p:txBody>
      </p:sp>
      <p:sp>
        <p:nvSpPr>
          <p:cNvPr id="14" name="ZoneTexte 24">
            <a:extLst>
              <a:ext uri="{FF2B5EF4-FFF2-40B4-BE49-F238E27FC236}">
                <a16:creationId xmlns:a16="http://schemas.microsoft.com/office/drawing/2014/main" id="{D2EC545B-EA61-7C16-27DE-AD4562D1EF5D}"/>
              </a:ext>
            </a:extLst>
          </p:cNvPr>
          <p:cNvSpPr txBox="1"/>
          <p:nvPr/>
        </p:nvSpPr>
        <p:spPr>
          <a:xfrm>
            <a:off x="759546" y="5150915"/>
            <a:ext cx="3120476"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Arbitrage 		 16.2%</a:t>
            </a:r>
            <a:endParaRPr lang="en-GB" sz="1100" b="0" i="0" u="none" strike="noStrike" kern="0" cap="none" spc="0" baseline="0" dirty="0">
              <a:solidFill>
                <a:srgbClr val="004445"/>
              </a:solidFill>
              <a:uFillTx/>
              <a:latin typeface="Montserrat"/>
              <a:ea typeface="Sweco Sans"/>
              <a:cs typeface="Sweco Sans"/>
            </a:endParaRPr>
          </a:p>
        </p:txBody>
      </p:sp>
      <p:pic>
        <p:nvPicPr>
          <p:cNvPr id="16" name="Picture 3">
            <a:extLst>
              <a:ext uri="{FF2B5EF4-FFF2-40B4-BE49-F238E27FC236}">
                <a16:creationId xmlns:a16="http://schemas.microsoft.com/office/drawing/2014/main" id="{FD23DCCB-8F28-EFF3-02BC-6892CAEC98E9}"/>
              </a:ext>
            </a:extLst>
          </p:cNvPr>
          <p:cNvPicPr>
            <a:picLocks noChangeAspect="1"/>
          </p:cNvPicPr>
          <p:nvPr/>
        </p:nvPicPr>
        <p:blipFill>
          <a:blip r:embed="rId3"/>
          <a:srcRect/>
          <a:stretch>
            <a:fillRect/>
          </a:stretch>
        </p:blipFill>
        <p:spPr>
          <a:xfrm>
            <a:off x="4565270" y="4375916"/>
            <a:ext cx="1460625" cy="972665"/>
          </a:xfrm>
          <a:prstGeom prst="rect">
            <a:avLst/>
          </a:prstGeom>
          <a:noFill/>
          <a:ln cap="flat">
            <a:noFill/>
          </a:ln>
        </p:spPr>
      </p:pic>
      <p:pic>
        <p:nvPicPr>
          <p:cNvPr id="17" name="Picture 15">
            <a:extLst>
              <a:ext uri="{FF2B5EF4-FFF2-40B4-BE49-F238E27FC236}">
                <a16:creationId xmlns:a16="http://schemas.microsoft.com/office/drawing/2014/main" id="{CCE14C99-FF7A-87CB-75B2-C89B47641336}"/>
              </a:ext>
            </a:extLst>
          </p:cNvPr>
          <p:cNvPicPr>
            <a:picLocks noChangeAspect="1"/>
          </p:cNvPicPr>
          <p:nvPr/>
        </p:nvPicPr>
        <p:blipFill>
          <a:blip r:embed="rId4"/>
          <a:stretch>
            <a:fillRect/>
          </a:stretch>
        </p:blipFill>
        <p:spPr>
          <a:xfrm>
            <a:off x="5227451" y="460775"/>
            <a:ext cx="1070991" cy="340769"/>
          </a:xfrm>
          <a:prstGeom prst="rect">
            <a:avLst/>
          </a:prstGeom>
          <a:noFill/>
          <a:ln cap="flat">
            <a:noFill/>
          </a:ln>
        </p:spPr>
      </p:pic>
      <p:cxnSp>
        <p:nvCxnSpPr>
          <p:cNvPr id="18" name="Connecteur : en arc 12">
            <a:extLst>
              <a:ext uri="{FF2B5EF4-FFF2-40B4-BE49-F238E27FC236}">
                <a16:creationId xmlns:a16="http://schemas.microsoft.com/office/drawing/2014/main" id="{A0C7089C-AA73-1A41-FD5A-89FC61F87B64}"/>
              </a:ext>
            </a:extLst>
          </p:cNvPr>
          <p:cNvCxnSpPr>
            <a:stCxn id="9" idx="1"/>
            <a:endCxn id="11" idx="1"/>
          </p:cNvCxnSpPr>
          <p:nvPr/>
        </p:nvCxnSpPr>
        <p:spPr>
          <a:xfrm rot="10800000" flipH="1" flipV="1">
            <a:off x="358479" y="3605176"/>
            <a:ext cx="67447" cy="969863"/>
          </a:xfrm>
          <a:prstGeom prst="curvedConnector3">
            <a:avLst>
              <a:gd name="adj1" fmla="val -338933"/>
            </a:avLst>
          </a:prstGeom>
          <a:noFill/>
          <a:ln w="12701" cap="flat">
            <a:solidFill>
              <a:srgbClr val="004445"/>
            </a:solidFill>
            <a:prstDash val="solid"/>
            <a:miter/>
            <a:tailEnd type="arrow"/>
          </a:ln>
        </p:spPr>
      </p:cxnSp>
      <p:sp>
        <p:nvSpPr>
          <p:cNvPr id="19" name="Rectangle : coins arrondis 4">
            <a:extLst>
              <a:ext uri="{FF2B5EF4-FFF2-40B4-BE49-F238E27FC236}">
                <a16:creationId xmlns:a16="http://schemas.microsoft.com/office/drawing/2014/main" id="{1EB5801F-D671-8FD0-5F58-A82DAF387FD7}"/>
              </a:ext>
            </a:extLst>
          </p:cNvPr>
          <p:cNvSpPr/>
          <p:nvPr/>
        </p:nvSpPr>
        <p:spPr>
          <a:xfrm>
            <a:off x="527023" y="4846539"/>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6BBF59"/>
          </a:solidFill>
          <a:ln w="12701" cap="flat">
            <a:solidFill>
              <a:srgbClr val="6BBF59"/>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0" name="Rectangle : coins arrondis 6">
            <a:extLst>
              <a:ext uri="{FF2B5EF4-FFF2-40B4-BE49-F238E27FC236}">
                <a16:creationId xmlns:a16="http://schemas.microsoft.com/office/drawing/2014/main" id="{B48A10F6-8331-4FBB-67F9-50FE19028AA6}"/>
              </a:ext>
            </a:extLst>
          </p:cNvPr>
          <p:cNvSpPr/>
          <p:nvPr/>
        </p:nvSpPr>
        <p:spPr>
          <a:xfrm>
            <a:off x="529117" y="5185123"/>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4DB6AC"/>
          </a:solidFill>
          <a:ln w="12701" cap="flat">
            <a:solidFill>
              <a:srgbClr val="4DB6AC"/>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1" name="Rectangle : coins arrondis 7">
            <a:extLst>
              <a:ext uri="{FF2B5EF4-FFF2-40B4-BE49-F238E27FC236}">
                <a16:creationId xmlns:a16="http://schemas.microsoft.com/office/drawing/2014/main" id="{57ED6D65-F3F0-CFE5-F00A-20A579305FD7}"/>
              </a:ext>
            </a:extLst>
          </p:cNvPr>
          <p:cNvSpPr/>
          <p:nvPr/>
        </p:nvSpPr>
        <p:spPr>
          <a:xfrm>
            <a:off x="531211" y="5536125"/>
            <a:ext cx="250957" cy="17187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3E8E41"/>
          </a:solidFill>
          <a:ln w="12701" cap="flat">
            <a:solidFill>
              <a:srgbClr val="3E8E41"/>
            </a:solidFill>
            <a:prstDash val="solid"/>
            <a:miter/>
          </a:ln>
        </p:spPr>
        <p:txBody>
          <a:bodyPr vert="horz" wrap="square" lIns="45720" tIns="45720" rIns="4572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2C5D78"/>
              </a:solidFill>
              <a:uFillTx/>
              <a:latin typeface="Sweco Sans"/>
              <a:ea typeface="Sweco Sans"/>
              <a:cs typeface="Sweco Sans"/>
            </a:endParaRPr>
          </a:p>
        </p:txBody>
      </p:sp>
      <p:sp>
        <p:nvSpPr>
          <p:cNvPr id="22" name="textruta 45">
            <a:extLst>
              <a:ext uri="{FF2B5EF4-FFF2-40B4-BE49-F238E27FC236}">
                <a16:creationId xmlns:a16="http://schemas.microsoft.com/office/drawing/2014/main" id="{335718B6-917E-BEEE-5AA2-1011E179ACC8}"/>
              </a:ext>
            </a:extLst>
          </p:cNvPr>
          <p:cNvSpPr txBox="1"/>
          <p:nvPr/>
        </p:nvSpPr>
        <p:spPr>
          <a:xfrm>
            <a:off x="424181" y="9718296"/>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6">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
        <p:nvSpPr>
          <p:cNvPr id="24" name="Google Shape;142;p8">
            <a:extLst>
              <a:ext uri="{FF2B5EF4-FFF2-40B4-BE49-F238E27FC236}">
                <a16:creationId xmlns:a16="http://schemas.microsoft.com/office/drawing/2014/main" id="{CBF5000A-FC22-9BA2-F762-A991B720BD44}"/>
              </a:ext>
            </a:extLst>
          </p:cNvPr>
          <p:cNvSpPr txBox="1"/>
          <p:nvPr/>
        </p:nvSpPr>
        <p:spPr>
          <a:xfrm>
            <a:off x="4216961" y="3807771"/>
            <a:ext cx="2167832" cy="589879"/>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GB" sz="900" b="1" i="0" u="none" strike="noStrike" kern="0" cap="none" spc="0" baseline="0">
                <a:solidFill>
                  <a:srgbClr val="004445"/>
                </a:solidFill>
                <a:uFillTx/>
                <a:latin typeface="Montserrat"/>
                <a:ea typeface="Lexend Light"/>
                <a:cs typeface="Lexend Light"/>
              </a:rPr>
              <a:t>Increase in self-sufficiency</a:t>
            </a:r>
            <a:endParaRPr lang="en-GB" sz="700" b="1" i="0" u="none" strike="noStrike" kern="0" cap="none" spc="0" baseline="0">
              <a:solidFill>
                <a:srgbClr val="004445"/>
              </a:solidFill>
              <a:uFillTx/>
              <a:latin typeface="Montserrat"/>
              <a:ea typeface="Lexend Light"/>
              <a:cs typeface="Lexend Light"/>
            </a:endParaRPr>
          </a:p>
          <a:p>
            <a:pPr marL="0" marR="0" lvl="0" indent="0" algn="ctr" defTabSz="914400" rtl="0" fontAlgn="auto" hangingPunct="0">
              <a:lnSpc>
                <a:spcPct val="100000"/>
              </a:lnSpc>
              <a:spcBef>
                <a:spcPts val="0"/>
              </a:spcBef>
              <a:spcAft>
                <a:spcPts val="200"/>
              </a:spcAft>
              <a:buNone/>
              <a:tabLst/>
              <a:defRPr sz="1800" b="0" i="0" u="none" strike="noStrike" kern="0" cap="none" spc="0" baseline="0">
                <a:solidFill>
                  <a:srgbClr val="000000"/>
                </a:solidFill>
                <a:uFillTx/>
              </a:defRPr>
            </a:pPr>
            <a:r>
              <a:rPr lang="en-US" sz="700" b="0" i="0" u="none" strike="noStrike" kern="0" cap="none" spc="0" baseline="0">
                <a:solidFill>
                  <a:srgbClr val="020F1E"/>
                </a:solidFill>
                <a:uFillTx/>
                <a:latin typeface="Montserrat"/>
                <a:ea typeface="Lexend Light"/>
                <a:cs typeface="Lexend Light"/>
              </a:rPr>
              <a:t>% of on-site electricity demand met by PV with “self-sufficiency” objective </a:t>
            </a:r>
            <a:endParaRPr lang="en-GB" sz="800" b="0" i="0" u="none" strike="noStrike" kern="0" cap="none" spc="0" baseline="0">
              <a:solidFill>
                <a:srgbClr val="020F1E"/>
              </a:solidFill>
              <a:uFillTx/>
              <a:latin typeface="Montserrat"/>
              <a:ea typeface="Lexend Light"/>
              <a:cs typeface="Lexend Light"/>
            </a:endParaRPr>
          </a:p>
        </p:txBody>
      </p:sp>
      <p:cxnSp>
        <p:nvCxnSpPr>
          <p:cNvPr id="26" name="Straight Connector 21">
            <a:extLst>
              <a:ext uri="{FF2B5EF4-FFF2-40B4-BE49-F238E27FC236}">
                <a16:creationId xmlns:a16="http://schemas.microsoft.com/office/drawing/2014/main" id="{E02E6A70-F341-CF99-75D3-6AE437E25D27}"/>
              </a:ext>
            </a:extLst>
          </p:cNvPr>
          <p:cNvCxnSpPr/>
          <p:nvPr/>
        </p:nvCxnSpPr>
        <p:spPr>
          <a:xfrm>
            <a:off x="2622297" y="3408791"/>
            <a:ext cx="0" cy="894119"/>
          </a:xfrm>
          <a:prstGeom prst="straightConnector1">
            <a:avLst/>
          </a:prstGeom>
          <a:noFill/>
          <a:ln w="12701" cap="flat">
            <a:solidFill>
              <a:srgbClr val="B7B7B7"/>
            </a:solidFill>
            <a:custDash>
              <a:ds d="300000" sp="300000"/>
            </a:custDash>
            <a:miter/>
          </a:ln>
        </p:spPr>
      </p:cxnSp>
      <p:sp>
        <p:nvSpPr>
          <p:cNvPr id="27" name="textruta 1">
            <a:extLst>
              <a:ext uri="{FF2B5EF4-FFF2-40B4-BE49-F238E27FC236}">
                <a16:creationId xmlns:a16="http://schemas.microsoft.com/office/drawing/2014/main" id="{BE090B45-7143-885C-CF57-E85C92B3A30D}"/>
              </a:ext>
            </a:extLst>
          </p:cNvPr>
          <p:cNvSpPr txBox="1"/>
          <p:nvPr/>
        </p:nvSpPr>
        <p:spPr>
          <a:xfrm>
            <a:off x="398470" y="2272307"/>
            <a:ext cx="5945621" cy="959558"/>
          </a:xfrm>
          <a:prstGeom prst="rect">
            <a:avLst/>
          </a:prstGeom>
          <a:noFill/>
          <a:ln cap="flat">
            <a:noFill/>
          </a:ln>
        </p:spPr>
        <p:txBody>
          <a:bodyPr vert="horz" wrap="square" lIns="45720" tIns="45720" rIns="45720" bIns="45720" anchor="t" anchorCtr="1" compatLnSpc="1">
            <a:spAutoFit/>
          </a:bodyPr>
          <a:lstStyle/>
          <a:p>
            <a:pPr marL="0" marR="0" lvl="0" indent="0" algn="ctr"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2400" b="1" i="0" u="none" strike="noStrike" kern="0" cap="none" spc="0" baseline="0" dirty="0">
                <a:solidFill>
                  <a:srgbClr val="004445"/>
                </a:solidFill>
                <a:uFillTx/>
                <a:latin typeface="Roboto" pitchFamily="2"/>
                <a:ea typeface="Roboto" pitchFamily="2"/>
                <a:cs typeface="Roboto" pitchFamily="2"/>
              </a:rPr>
              <a:t>Simulation Findings Sheet – Siriusgatan</a:t>
            </a:r>
          </a:p>
          <a:p>
            <a:pPr lvl="0" algn="ctr" hangingPunct="0">
              <a:lnSpc>
                <a:spcPct val="125000"/>
              </a:lnSpc>
              <a:defRPr sz="1800" b="0" i="0" u="none" strike="noStrike" kern="0" cap="none" spc="0" baseline="0">
                <a:solidFill>
                  <a:srgbClr val="000000"/>
                </a:solidFill>
                <a:uFillTx/>
              </a:defRPr>
            </a:pPr>
            <a:r>
              <a:rPr lang="en-US" sz="1100" b="0" i="0" u="none" strike="noStrike" kern="0" cap="none" spc="0" baseline="0" dirty="0">
                <a:solidFill>
                  <a:srgbClr val="004445"/>
                </a:solidFill>
                <a:uFillTx/>
                <a:latin typeface="Roboto Light" pitchFamily="2"/>
                <a:ea typeface="Roboto Light" pitchFamily="2"/>
                <a:cs typeface="Roboto Light" pitchFamily="2"/>
              </a:rPr>
              <a:t>We simulated how a 150 kWh, 25 kW battery + PV affects your electricity cost and grid fees based on your 2024 data. Key outcomes:</a:t>
            </a:r>
            <a:endParaRPr lang="en-GB" sz="2800" b="0" i="0" u="none" strike="noStrike" kern="0" cap="none" spc="0" baseline="0" dirty="0">
              <a:solidFill>
                <a:srgbClr val="004445"/>
              </a:solidFill>
              <a:uFillTx/>
              <a:latin typeface="Roboto Light" pitchFamily="2"/>
              <a:ea typeface="Roboto Light" pitchFamily="2"/>
              <a:cs typeface="Roboto Light" pitchFamily="2"/>
            </a:endParaRPr>
          </a:p>
        </p:txBody>
      </p:sp>
      <p:sp>
        <p:nvSpPr>
          <p:cNvPr id="2" name="ZoneTexte 24">
            <a:extLst>
              <a:ext uri="{FF2B5EF4-FFF2-40B4-BE49-F238E27FC236}">
                <a16:creationId xmlns:a16="http://schemas.microsoft.com/office/drawing/2014/main" id="{AD4B793E-C647-85FA-7B7F-D9469A258533}"/>
              </a:ext>
            </a:extLst>
          </p:cNvPr>
          <p:cNvSpPr txBox="1"/>
          <p:nvPr/>
        </p:nvSpPr>
        <p:spPr>
          <a:xfrm>
            <a:off x="752288" y="4800156"/>
            <a:ext cx="3756817"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Peak Shaving 	  52.8%</a:t>
            </a:r>
            <a:endParaRPr lang="en-GB" sz="1100" b="0" i="0" u="none" strike="noStrike" kern="0" cap="none" spc="0" baseline="0" dirty="0">
              <a:solidFill>
                <a:srgbClr val="004445"/>
              </a:solidFill>
              <a:uFillTx/>
              <a:latin typeface="Montserrat"/>
              <a:ea typeface="Sweco Sans"/>
              <a:cs typeface="Sweco Sans"/>
            </a:endParaRPr>
          </a:p>
        </p:txBody>
      </p:sp>
      <p:sp>
        <p:nvSpPr>
          <p:cNvPr id="3" name="ZoneTexte 24">
            <a:extLst>
              <a:ext uri="{FF2B5EF4-FFF2-40B4-BE49-F238E27FC236}">
                <a16:creationId xmlns:a16="http://schemas.microsoft.com/office/drawing/2014/main" id="{E33C9D7D-D63A-4870-35D2-FCF1A5368EB4}"/>
              </a:ext>
            </a:extLst>
          </p:cNvPr>
          <p:cNvSpPr txBox="1"/>
          <p:nvPr/>
        </p:nvSpPr>
        <p:spPr>
          <a:xfrm>
            <a:off x="749870" y="5484750"/>
            <a:ext cx="2951274" cy="2616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04445"/>
                </a:solidFill>
                <a:uFillTx/>
                <a:latin typeface="Montserrat"/>
                <a:ea typeface="Lexend Light"/>
                <a:cs typeface="Lexend Light"/>
              </a:rPr>
              <a:t>Ancillary Market Revenue	  31.0%</a:t>
            </a:r>
            <a:endParaRPr lang="en-GB" sz="1100" b="0" i="0" u="none" strike="noStrike" kern="0" cap="none" spc="0" baseline="0" dirty="0">
              <a:solidFill>
                <a:srgbClr val="004445"/>
              </a:solidFill>
              <a:uFillTx/>
              <a:latin typeface="Montserrat"/>
              <a:ea typeface="Sweco Sans"/>
              <a:cs typeface="Sweco Sans"/>
            </a:endParaRPr>
          </a:p>
        </p:txBody>
      </p:sp>
      <p:sp>
        <p:nvSpPr>
          <p:cNvPr id="4" name="Google Shape;141;p8">
            <a:extLst>
              <a:ext uri="{FF2B5EF4-FFF2-40B4-BE49-F238E27FC236}">
                <a16:creationId xmlns:a16="http://schemas.microsoft.com/office/drawing/2014/main" id="{7E13907D-F18A-BE3F-B611-6985F178408C}"/>
              </a:ext>
            </a:extLst>
          </p:cNvPr>
          <p:cNvSpPr txBox="1"/>
          <p:nvPr/>
        </p:nvSpPr>
        <p:spPr>
          <a:xfrm>
            <a:off x="4312598" y="3366903"/>
            <a:ext cx="1976548" cy="492404"/>
          </a:xfrm>
          <a:prstGeom prst="rect">
            <a:avLst/>
          </a:prstGeom>
          <a:noFill/>
          <a:ln cap="flat">
            <a:noFill/>
          </a:ln>
        </p:spPr>
        <p:txBody>
          <a:bodyPr vert="horz" wrap="square" lIns="91421" tIns="91421" rIns="91421" bIns="91421" anchor="t"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0" cap="none" spc="0" baseline="0" dirty="0">
                <a:solidFill>
                  <a:srgbClr val="004445"/>
                </a:solidFill>
                <a:uFillTx/>
                <a:latin typeface="Roboto"/>
                <a:ea typeface="Roboto"/>
                <a:cs typeface="Roboto"/>
              </a:rPr>
              <a:t>7%</a:t>
            </a:r>
          </a:p>
        </p:txBody>
      </p:sp>
      <p:sp>
        <p:nvSpPr>
          <p:cNvPr id="12" name="Google Shape;141;p8">
            <a:extLst>
              <a:ext uri="{FF2B5EF4-FFF2-40B4-BE49-F238E27FC236}">
                <a16:creationId xmlns:a16="http://schemas.microsoft.com/office/drawing/2014/main" id="{F74A22FA-F6A3-E32B-48AF-5FF72B49FFAC}"/>
              </a:ext>
            </a:extLst>
          </p:cNvPr>
          <p:cNvSpPr txBox="1"/>
          <p:nvPr/>
        </p:nvSpPr>
        <p:spPr>
          <a:xfrm>
            <a:off x="2333522" y="3375764"/>
            <a:ext cx="2487524" cy="800181"/>
          </a:xfrm>
          <a:prstGeom prst="rect">
            <a:avLst/>
          </a:prstGeom>
          <a:noFill/>
          <a:ln cap="flat">
            <a:noFill/>
          </a:ln>
        </p:spPr>
        <p:txBody>
          <a:bodyPr vert="horz" wrap="square" lIns="91421" tIns="91421" rIns="91421" bIns="91421" anchor="t" anchorCtr="1"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hangingPunct="0">
              <a:defRPr sz="1800" b="0" i="0" u="none" strike="noStrike" kern="0" cap="none" spc="0" baseline="0">
                <a:solidFill>
                  <a:srgbClr val="000000"/>
                </a:solidFill>
                <a:uFillTx/>
              </a:defRPr>
            </a:pPr>
            <a:r>
              <a:rPr lang="en-GB" sz="2000" b="1" kern="0" dirty="0">
                <a:solidFill>
                  <a:srgbClr val="004445"/>
                </a:solidFill>
                <a:latin typeface="Roboto"/>
                <a:ea typeface="Roboto"/>
                <a:cs typeface="Roboto"/>
              </a:rPr>
              <a:t>1.3% – 28.5%</a:t>
            </a:r>
          </a:p>
        </p:txBody>
      </p:sp>
      <p:sp>
        <p:nvSpPr>
          <p:cNvPr id="13" name="Google Shape;142;p8">
            <a:extLst>
              <a:ext uri="{FF2B5EF4-FFF2-40B4-BE49-F238E27FC236}">
                <a16:creationId xmlns:a16="http://schemas.microsoft.com/office/drawing/2014/main" id="{13E979C2-7A66-B4CA-927D-0E895C3098A1}"/>
              </a:ext>
            </a:extLst>
          </p:cNvPr>
          <p:cNvSpPr txBox="1"/>
          <p:nvPr/>
        </p:nvSpPr>
        <p:spPr>
          <a:xfrm>
            <a:off x="2485938" y="3816623"/>
            <a:ext cx="2028148" cy="697589"/>
          </a:xfrm>
          <a:prstGeom prst="rect">
            <a:avLst/>
          </a:prstGeom>
          <a:noFill/>
          <a:ln cap="flat">
            <a:noFill/>
          </a:ln>
        </p:spPr>
        <p:txBody>
          <a:bodyPr vert="horz" wrap="square" lIns="91421" tIns="91421" rIns="91421" bIns="91421" anchor="t" anchorCtr="1"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200"/>
              </a:spcAft>
              <a:defRPr sz="1800" b="0" i="0" u="none" strike="noStrike" kern="0" cap="none" spc="0" baseline="0">
                <a:solidFill>
                  <a:srgbClr val="000000"/>
                </a:solidFill>
                <a:uFillTx/>
              </a:defRPr>
            </a:pPr>
            <a:r>
              <a:rPr lang="en-GB" sz="900" b="1" kern="0" dirty="0">
                <a:solidFill>
                  <a:srgbClr val="004445"/>
                </a:solidFill>
                <a:latin typeface="Montserrat"/>
              </a:rPr>
              <a:t>Electricity cost reduction</a:t>
            </a:r>
          </a:p>
          <a:p>
            <a:pPr algn="ctr">
              <a:spcAft>
                <a:spcPts val="200"/>
              </a:spcAft>
              <a:defRPr sz="1800" b="0" i="0" u="none" strike="noStrike" kern="0" cap="none" spc="0" baseline="0">
                <a:solidFill>
                  <a:srgbClr val="000000"/>
                </a:solidFill>
                <a:uFillTx/>
              </a:defRPr>
            </a:pPr>
            <a:r>
              <a:rPr lang="en-GB" sz="700" dirty="0">
                <a:solidFill>
                  <a:srgbClr val="020F1E"/>
                </a:solidFill>
                <a:latin typeface="Montserrat"/>
              </a:rPr>
              <a:t>Compared to 2024-2025</a:t>
            </a:r>
          </a:p>
          <a:p>
            <a:pPr algn="ctr">
              <a:spcAft>
                <a:spcPts val="200"/>
              </a:spcAft>
              <a:defRPr sz="1800" b="0" i="0" u="none" strike="noStrike" kern="0" cap="none" spc="0" baseline="0">
                <a:solidFill>
                  <a:srgbClr val="000000"/>
                </a:solidFill>
                <a:uFillTx/>
              </a:defRPr>
            </a:pPr>
            <a:r>
              <a:rPr lang="en-GB" sz="700" dirty="0">
                <a:solidFill>
                  <a:srgbClr val="020F1E"/>
                </a:solidFill>
                <a:latin typeface="Montserrat"/>
              </a:rPr>
              <a:t>Without PV &amp; Battery: €0.038-€0.06</a:t>
            </a:r>
          </a:p>
        </p:txBody>
      </p:sp>
      <p:sp>
        <p:nvSpPr>
          <p:cNvPr id="23" name="ZoneTexte 22">
            <a:extLst>
              <a:ext uri="{FF2B5EF4-FFF2-40B4-BE49-F238E27FC236}">
                <a16:creationId xmlns:a16="http://schemas.microsoft.com/office/drawing/2014/main" id="{67025659-53E7-CD38-9275-D0BBC274689F}"/>
              </a:ext>
            </a:extLst>
          </p:cNvPr>
          <p:cNvSpPr txBox="1"/>
          <p:nvPr/>
        </p:nvSpPr>
        <p:spPr>
          <a:xfrm>
            <a:off x="432391" y="9363369"/>
            <a:ext cx="3430772" cy="200055"/>
          </a:xfrm>
          <a:prstGeom prst="rect">
            <a:avLst/>
          </a:prstGeom>
          <a:noFill/>
        </p:spPr>
        <p:txBody>
          <a:bodyPr wrap="square">
            <a:spAutoFit/>
          </a:bodyPr>
          <a:lstStyle/>
          <a:p>
            <a:r>
              <a:rPr lang="en-US" sz="700" b="0" i="0" u="none" strike="noStrike" kern="0" cap="none" spc="0" baseline="0" dirty="0">
                <a:solidFill>
                  <a:srgbClr val="021C1E"/>
                </a:solidFill>
                <a:uFillTx/>
                <a:latin typeface="Montserrat" pitchFamily="2"/>
                <a:ea typeface="Roboto"/>
                <a:cs typeface="Roboto"/>
              </a:rPr>
              <a:t>* Average values of all cases</a:t>
            </a:r>
            <a:endParaRPr lang="fr-FR" sz="700" dirty="0"/>
          </a:p>
        </p:txBody>
      </p:sp>
    </p:spTree>
    <p:extLst>
      <p:ext uri="{BB962C8B-B14F-4D97-AF65-F5344CB8AC3E}">
        <p14:creationId xmlns:p14="http://schemas.microsoft.com/office/powerpoint/2010/main" val="211417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0644BF7-1AC4-61D4-0FFE-4B97E7103233}"/>
              </a:ext>
            </a:extLst>
          </p:cNvPr>
          <p:cNvPicPr>
            <a:picLocks noChangeAspect="1"/>
          </p:cNvPicPr>
          <p:nvPr/>
        </p:nvPicPr>
        <p:blipFill>
          <a:blip r:embed="rId2"/>
          <a:srcRect t="26178" b="17402"/>
          <a:stretch>
            <a:fillRect/>
          </a:stretch>
        </p:blipFill>
        <p:spPr>
          <a:xfrm>
            <a:off x="0" y="-73152"/>
            <a:ext cx="6858000" cy="2209803"/>
          </a:xfrm>
          <a:prstGeom prst="rect">
            <a:avLst/>
          </a:prstGeom>
          <a:noFill/>
          <a:ln cap="flat">
            <a:noFill/>
          </a:ln>
        </p:spPr>
      </p:pic>
      <p:graphicFrame>
        <p:nvGraphicFramePr>
          <p:cNvPr id="5" name="Tableau 13">
            <a:extLst>
              <a:ext uri="{FF2B5EF4-FFF2-40B4-BE49-F238E27FC236}">
                <a16:creationId xmlns:a16="http://schemas.microsoft.com/office/drawing/2014/main" id="{32C9E82B-BB40-E979-FFBC-65DCB1436F01}"/>
              </a:ext>
            </a:extLst>
          </p:cNvPr>
          <p:cNvGraphicFramePr>
            <a:graphicFrameLocks noGrp="1"/>
          </p:cNvGraphicFramePr>
          <p:nvPr>
            <p:extLst>
              <p:ext uri="{D42A27DB-BD31-4B8C-83A1-F6EECF244321}">
                <p14:modId xmlns:p14="http://schemas.microsoft.com/office/powerpoint/2010/main" val="296334269"/>
              </p:ext>
            </p:extLst>
          </p:nvPr>
        </p:nvGraphicFramePr>
        <p:xfrm>
          <a:off x="290860" y="2133798"/>
          <a:ext cx="6144663" cy="6515729"/>
        </p:xfrm>
        <a:graphic>
          <a:graphicData uri="http://schemas.openxmlformats.org/drawingml/2006/table">
            <a:tbl>
              <a:tblPr firstRow="1" firstCol="1" bandRow="1">
                <a:effectLst/>
              </a:tblPr>
              <a:tblGrid>
                <a:gridCol w="1171842">
                  <a:extLst>
                    <a:ext uri="{9D8B030D-6E8A-4147-A177-3AD203B41FA5}">
                      <a16:colId xmlns:a16="http://schemas.microsoft.com/office/drawing/2014/main" val="3902578259"/>
                    </a:ext>
                  </a:extLst>
                </a:gridCol>
                <a:gridCol w="820775">
                  <a:extLst>
                    <a:ext uri="{9D8B030D-6E8A-4147-A177-3AD203B41FA5}">
                      <a16:colId xmlns:a16="http://schemas.microsoft.com/office/drawing/2014/main" val="3341792674"/>
                    </a:ext>
                  </a:extLst>
                </a:gridCol>
                <a:gridCol w="836822">
                  <a:extLst>
                    <a:ext uri="{9D8B030D-6E8A-4147-A177-3AD203B41FA5}">
                      <a16:colId xmlns:a16="http://schemas.microsoft.com/office/drawing/2014/main" val="1643584864"/>
                    </a:ext>
                  </a:extLst>
                </a:gridCol>
                <a:gridCol w="836822">
                  <a:extLst>
                    <a:ext uri="{9D8B030D-6E8A-4147-A177-3AD203B41FA5}">
                      <a16:colId xmlns:a16="http://schemas.microsoft.com/office/drawing/2014/main" val="3879027099"/>
                    </a:ext>
                  </a:extLst>
                </a:gridCol>
                <a:gridCol w="712058">
                  <a:extLst>
                    <a:ext uri="{9D8B030D-6E8A-4147-A177-3AD203B41FA5}">
                      <a16:colId xmlns:a16="http://schemas.microsoft.com/office/drawing/2014/main" val="2497944465"/>
                    </a:ext>
                  </a:extLst>
                </a:gridCol>
                <a:gridCol w="883172">
                  <a:extLst>
                    <a:ext uri="{9D8B030D-6E8A-4147-A177-3AD203B41FA5}">
                      <a16:colId xmlns:a16="http://schemas.microsoft.com/office/drawing/2014/main" val="2561298221"/>
                    </a:ext>
                  </a:extLst>
                </a:gridCol>
                <a:gridCol w="883172">
                  <a:extLst>
                    <a:ext uri="{9D8B030D-6E8A-4147-A177-3AD203B41FA5}">
                      <a16:colId xmlns:a16="http://schemas.microsoft.com/office/drawing/2014/main" val="2072021074"/>
                    </a:ext>
                  </a:extLst>
                </a:gridCol>
              </a:tblGrid>
              <a:tr h="728672">
                <a:tc gridSpan="6">
                  <a:txBody>
                    <a:bodyPr/>
                    <a:lstStyle/>
                    <a:p>
                      <a:pPr lvl="0" algn="l">
                        <a:lnSpc>
                          <a:spcPct val="115000"/>
                        </a:lnSpc>
                        <a:buNone/>
                      </a:pPr>
                      <a:r>
                        <a:rPr lang="en-US" sz="1600" b="1" dirty="0">
                          <a:solidFill>
                            <a:srgbClr val="004445"/>
                          </a:solidFill>
                          <a:latin typeface="Roboto"/>
                          <a:ea typeface="Roboto"/>
                          <a:cs typeface="Roboto"/>
                        </a:rPr>
                        <a:t>Findings – Siriusgatan</a:t>
                      </a:r>
                    </a:p>
                    <a:p>
                      <a:pPr lvl="0" algn="l">
                        <a:lnSpc>
                          <a:spcPct val="115000"/>
                        </a:lnSpc>
                        <a:buNone/>
                      </a:pPr>
                      <a:r>
                        <a:rPr lang="en-US" sz="1100" b="0" dirty="0">
                          <a:solidFill>
                            <a:srgbClr val="004445"/>
                          </a:solidFill>
                          <a:latin typeface="Montserrat"/>
                          <a:ea typeface="MS Mincho"/>
                          <a:cs typeface="Times New Roman"/>
                        </a:rPr>
                        <a:t>Average annual demand: 310.2 MWh </a:t>
                      </a:r>
                      <a:endParaRPr lang="en-US" sz="1000" b="0" dirty="0">
                        <a:solidFill>
                          <a:srgbClr val="082A75"/>
                        </a:solidFill>
                        <a:latin typeface="Montserrat"/>
                        <a:ea typeface="MS Mincho"/>
                        <a:cs typeface="Times New Roman"/>
                      </a:endParaRPr>
                    </a:p>
                    <a:p>
                      <a:pPr lvl="0" algn="l">
                        <a:lnSpc>
                          <a:spcPct val="100000"/>
                        </a:lnSpc>
                        <a:spcBef>
                          <a:spcPts val="0"/>
                        </a:spcBef>
                        <a:spcAft>
                          <a:spcPts val="0"/>
                        </a:spcAft>
                        <a:buNone/>
                      </a:pPr>
                      <a:r>
                        <a:rPr lang="en-US" sz="1100" b="0" i="0" u="none" strike="noStrike" dirty="0">
                          <a:solidFill>
                            <a:srgbClr val="004445"/>
                          </a:solidFill>
                          <a:latin typeface="Montserrat"/>
                        </a:rPr>
                        <a:t>Total PV generation in period: 278.1 MWh</a:t>
                      </a: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lnL w="12700" cmpd="sng">
                      <a:noFill/>
                      <a:prstDash val="solid"/>
                    </a:lnL>
                  </a:tcPr>
                </a:tc>
                <a:tc hMerge="1">
                  <a:txBody>
                    <a:bodyPr/>
                    <a:lstStyle/>
                    <a:p>
                      <a:endParaRPr lang="fr-FR"/>
                    </a:p>
                  </a:txBody>
                  <a:tcPr/>
                </a:tc>
                <a:tc>
                  <a:txBody>
                    <a:bodyPr/>
                    <a:lstStyle/>
                    <a:p>
                      <a:pPr lvl="0" algn="l">
                        <a:lnSpc>
                          <a:spcPct val="100000"/>
                        </a:lnSpc>
                        <a:spcBef>
                          <a:spcPts val="0"/>
                        </a:spcBef>
                        <a:spcAft>
                          <a:spcPts val="0"/>
                        </a:spcAft>
                        <a:buNone/>
                      </a:pPr>
                      <a:endParaRPr lang="en-US" sz="1100" b="0" i="0" u="none" strike="noStrike" dirty="0">
                        <a:solidFill>
                          <a:srgbClr val="020F1E"/>
                        </a:solidFill>
                        <a:latin typeface="Montserrat"/>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6466941"/>
                  </a:ext>
                </a:extLst>
              </a:tr>
              <a:tr h="322499">
                <a:tc>
                  <a:txBody>
                    <a:bodyPr/>
                    <a:lstStyle/>
                    <a:p>
                      <a:pPr lvl="0" algn="l">
                        <a:lnSpc>
                          <a:spcPct val="115000"/>
                        </a:lnSpc>
                        <a:buNone/>
                      </a:pP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dirty="0">
                          <a:solidFill>
                            <a:srgbClr val="004445"/>
                          </a:solidFill>
                          <a:latin typeface="Montserrat"/>
                          <a:ea typeface="MS Mincho"/>
                          <a:cs typeface="Times New Roman"/>
                        </a:rPr>
                        <a:t>2024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hMerge="1">
                  <a:txBody>
                    <a:bodyPr/>
                    <a:lstStyle/>
                    <a:p>
                      <a:endParaRPr lang="fr-FR"/>
                    </a:p>
                  </a:txBody>
                  <a:tcPr/>
                </a:tc>
                <a:tc hMerge="1">
                  <a:txBody>
                    <a:bodyPr/>
                    <a:lstStyle/>
                    <a:p>
                      <a:pPr lvl="0" algn="ctr">
                        <a:lnSpc>
                          <a:spcPct val="115000"/>
                        </a:lnSpc>
                        <a:buNone/>
                      </a:pPr>
                      <a:endParaRPr lang="en-US" sz="1400" b="1"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gridSpan="3">
                  <a:txBody>
                    <a:bodyPr/>
                    <a:lstStyle/>
                    <a:p>
                      <a:pPr lvl="0" algn="ctr">
                        <a:lnSpc>
                          <a:spcPct val="115000"/>
                        </a:lnSpc>
                        <a:buNone/>
                      </a:pPr>
                      <a:r>
                        <a:rPr lang="en-US" sz="1400" b="1" dirty="0">
                          <a:solidFill>
                            <a:srgbClr val="004445"/>
                          </a:solidFill>
                          <a:latin typeface="Montserrat"/>
                          <a:ea typeface="MS Mincho"/>
                          <a:cs typeface="Times New Roman"/>
                        </a:rPr>
                        <a:t>2025</a:t>
                      </a:r>
                      <a:endParaRPr lang="en-US" sz="14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hMerge="1">
                  <a:txBody>
                    <a:bodyPr/>
                    <a:lstStyle/>
                    <a:p>
                      <a:endParaRPr lang="fr-FR"/>
                    </a:p>
                  </a:txBody>
                  <a:tcPr/>
                </a:tc>
                <a:tc hMerge="1">
                  <a:txBody>
                    <a:bodyPr/>
                    <a:lstStyle/>
                    <a:p>
                      <a:pPr lvl="0" algn="ctr">
                        <a:lnSpc>
                          <a:spcPct val="115000"/>
                        </a:lnSpc>
                        <a:buNone/>
                      </a:pPr>
                      <a:endParaRPr lang="en-US" sz="14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265516369"/>
                  </a:ext>
                </a:extLst>
              </a:tr>
              <a:tr h="407484">
                <a:tc rowSpan="2">
                  <a:txBody>
                    <a:bodyPr/>
                    <a:lstStyle/>
                    <a:p>
                      <a:pPr lvl="0" algn="l">
                        <a:lnSpc>
                          <a:spcPct val="115000"/>
                        </a:lnSpc>
                        <a:buNone/>
                      </a:pPr>
                      <a:r>
                        <a:rPr lang="en-US" sz="800" b="1">
                          <a:solidFill>
                            <a:srgbClr val="004445"/>
                          </a:solidFill>
                          <a:latin typeface="Montserrat"/>
                          <a:ea typeface="MS Mincho"/>
                          <a:cs typeface="Times New Roman"/>
                        </a:rPr>
                        <a:t>Simulation /</a:t>
                      </a:r>
                    </a:p>
                    <a:p>
                      <a:pPr lvl="0" algn="l">
                        <a:lnSpc>
                          <a:spcPct val="115000"/>
                        </a:lnSpc>
                        <a:buNone/>
                      </a:pPr>
                      <a:r>
                        <a:rPr lang="en-US" sz="800" b="1">
                          <a:solidFill>
                            <a:srgbClr val="004445"/>
                          </a:solidFill>
                          <a:latin typeface="Montserrat"/>
                          <a:cs typeface="Times New Roman"/>
                        </a:rPr>
                        <a:t>​​Use-case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7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914400" rtl="0" fontAlgn="auto" hangingPunct="1">
                        <a:lnSpc>
                          <a:spcPct val="115000"/>
                        </a:lnSpc>
                        <a:spcBef>
                          <a:spcPts val="0"/>
                        </a:spcBef>
                        <a:spcAft>
                          <a:spcPts val="0"/>
                        </a:spcAft>
                        <a:buNone/>
                        <a:tabLst/>
                      </a:pPr>
                      <a:r>
                        <a:rPr lang="en-US" sz="900" b="1">
                          <a:solidFill>
                            <a:srgbClr val="004445"/>
                          </a:solidFill>
                          <a:latin typeface="Montserrat"/>
                          <a:ea typeface="Times New Roman" pitchFamily="18"/>
                          <a:cs typeface="Times New Roman"/>
                        </a:rPr>
                        <a:t>Baseline</a:t>
                      </a:r>
                    </a:p>
                    <a:p>
                      <a:pPr marL="0" marR="0" lvl="0" indent="0" algn="ctr" defTabSz="914400" rtl="0" fontAlgn="auto" hangingPunct="1">
                        <a:lnSpc>
                          <a:spcPct val="115000"/>
                        </a:lnSpc>
                        <a:spcBef>
                          <a:spcPts val="0"/>
                        </a:spcBef>
                        <a:spcAft>
                          <a:spcPts val="0"/>
                        </a:spcAft>
                        <a:buNone/>
                        <a:tabLst/>
                      </a:pPr>
                      <a:endParaRPr lang="en-US" sz="800" b="1">
                        <a:solidFill>
                          <a:srgbClr val="004445"/>
                        </a:solidFill>
                        <a:latin typeface="Montserrat"/>
                        <a:ea typeface="Times New Roman" pitchFamily="18"/>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914400" rtl="0" fontAlgn="auto" hangingPunct="1">
                        <a:lnSpc>
                          <a:spcPct val="115000"/>
                        </a:lnSpc>
                        <a:spcBef>
                          <a:spcPts val="0"/>
                        </a:spcBef>
                        <a:spcAft>
                          <a:spcPts val="0"/>
                        </a:spcAft>
                        <a:buNone/>
                        <a:tabLst/>
                      </a:pPr>
                      <a:r>
                        <a:rPr lang="en-US" sz="900" b="1" i="0" u="none" strike="noStrike" kern="0" cap="none" spc="0" baseline="0" dirty="0">
                          <a:solidFill>
                            <a:srgbClr val="004445"/>
                          </a:solidFill>
                          <a:uFillTx/>
                          <a:latin typeface="Montserrat"/>
                          <a:ea typeface="Times New Roman" pitchFamily="18"/>
                          <a:cs typeface="Times New Roman"/>
                        </a:rPr>
                        <a:t>Battery II</a:t>
                      </a:r>
                    </a:p>
                    <a:p>
                      <a:pPr marL="0" marR="0" lvl="0" indent="0" algn="ctr" defTabSz="914400" rtl="0" fontAlgn="auto" hangingPunct="1">
                        <a:lnSpc>
                          <a:spcPct val="115000"/>
                        </a:lnSpc>
                        <a:spcBef>
                          <a:spcPts val="0"/>
                        </a:spcBef>
                        <a:spcAft>
                          <a:spcPts val="0"/>
                        </a:spcAft>
                        <a:buNone/>
                        <a:tabLst/>
                      </a:pPr>
                      <a:r>
                        <a:rPr lang="en-US" sz="700" b="0" i="0" u="none" strike="noStrike" kern="0" cap="none" spc="0" baseline="0" dirty="0">
                          <a:solidFill>
                            <a:srgbClr val="004445"/>
                          </a:solidFill>
                          <a:uFillTx/>
                          <a:latin typeface="Montserrat"/>
                          <a:ea typeface="MS Mincho"/>
                          <a:cs typeface="Times New Roman"/>
                        </a:rPr>
                        <a:t>(150 kWh, 25 kW)</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78289664"/>
                  </a:ext>
                </a:extLst>
              </a:tr>
              <a:tr h="687226">
                <a:tc vMerge="1">
                  <a:txBody>
                    <a:bodyPr/>
                    <a:lstStyle/>
                    <a:p>
                      <a:endParaRPr lang="fr-FR"/>
                    </a:p>
                  </a:txBody>
                  <a:tcPr/>
                </a:tc>
                <a:tc>
                  <a:txBody>
                    <a:bodyPr/>
                    <a:lstStyle/>
                    <a:p>
                      <a:pPr lvl="0" algn="ctr">
                        <a:lnSpc>
                          <a:spcPct val="115000"/>
                        </a:lnSpc>
                        <a:buNone/>
                      </a:pPr>
                      <a:r>
                        <a:rPr lang="en-US" sz="800" b="0">
                          <a:solidFill>
                            <a:srgbClr val="004445"/>
                          </a:solidFill>
                          <a:latin typeface="Montserrat"/>
                          <a:ea typeface="MS Mincho"/>
                          <a:cs typeface="Times New Roman"/>
                        </a:rPr>
                        <a:t>PV installed</a:t>
                      </a:r>
                      <a:endParaRPr lang="en-US" sz="900" b="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700" b="0" dirty="0">
                          <a:solidFill>
                            <a:srgbClr val="004445"/>
                          </a:solidFill>
                          <a:latin typeface="Montserrat"/>
                          <a:ea typeface="MS Mincho"/>
                          <a:cs typeface="Times New Roman"/>
                        </a:rPr>
                        <a:t>Peak Shaving, Arbitrage,</a:t>
                      </a:r>
                    </a:p>
                    <a:p>
                      <a:pPr lvl="0" algn="ctr">
                        <a:lnSpc>
                          <a:spcPct val="115000"/>
                        </a:lnSpc>
                        <a:buNone/>
                      </a:pPr>
                      <a:r>
                        <a:rPr lang="en-US" sz="700" b="0" dirty="0">
                          <a:solidFill>
                            <a:srgbClr val="004445"/>
                          </a:solidFill>
                          <a:latin typeface="Montserrat"/>
                          <a:ea typeface="MS Mincho"/>
                          <a:cs typeface="Times New Roman"/>
                        </a:rPr>
                        <a:t>Ancillary Market revenues</a:t>
                      </a:r>
                      <a:endParaRPr lang="en-US" sz="500" b="0" dirty="0">
                        <a:solidFill>
                          <a:srgbClr val="00444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marL="0" marR="0" lvl="0" indent="0" algn="ctr" defTabSz="1344077" rtl="0" eaLnBrk="1" fontAlgn="auto" latinLnBrk="0" hangingPunct="1">
                        <a:lnSpc>
                          <a:spcPct val="115000"/>
                        </a:lnSpc>
                        <a:spcBef>
                          <a:spcPts val="0"/>
                        </a:spcBef>
                        <a:spcAft>
                          <a:spcPts val="0"/>
                        </a:spcAft>
                        <a:buClrTx/>
                        <a:buSzTx/>
                        <a:buFontTx/>
                        <a:buNone/>
                        <a:tabLst/>
                        <a:defRPr/>
                      </a:pPr>
                      <a:r>
                        <a:rPr lang="en-US" sz="700" b="0" dirty="0">
                          <a:solidFill>
                            <a:srgbClr val="004445"/>
                          </a:solidFill>
                          <a:latin typeface="Montserrat"/>
                          <a:ea typeface="MS Mincho"/>
                          <a:cs typeface="Times New Roman"/>
                        </a:rPr>
                        <a:t>Peak Shaving, Arbitrage</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a:solidFill>
                            <a:srgbClr val="004445"/>
                          </a:solidFill>
                          <a:latin typeface="Montserrat"/>
                          <a:ea typeface="MS Mincho"/>
                          <a:cs typeface="Times New Roman"/>
                        </a:rPr>
                        <a:t>PV installed</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700" b="0" dirty="0">
                          <a:solidFill>
                            <a:srgbClr val="004445"/>
                          </a:solidFill>
                          <a:latin typeface="Montserrat"/>
                          <a:ea typeface="MS Mincho"/>
                          <a:cs typeface="Times New Roman"/>
                        </a:rPr>
                        <a:t>Peak Shaving, Arbitrage, Ancillary Market revenues</a:t>
                      </a:r>
                      <a:endParaRPr lang="en-US" sz="500" b="0" dirty="0">
                        <a:solidFill>
                          <a:srgbClr val="00444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marL="0" marR="0" lvl="0" indent="0" algn="ctr" defTabSz="1344077" rtl="0" eaLnBrk="1" fontAlgn="auto" latinLnBrk="0" hangingPunct="1">
                        <a:lnSpc>
                          <a:spcPct val="115000"/>
                        </a:lnSpc>
                        <a:spcBef>
                          <a:spcPts val="0"/>
                        </a:spcBef>
                        <a:spcAft>
                          <a:spcPts val="0"/>
                        </a:spcAft>
                        <a:buClrTx/>
                        <a:buSzTx/>
                        <a:buFontTx/>
                        <a:buNone/>
                        <a:tabLst/>
                        <a:defRPr/>
                      </a:pPr>
                      <a:r>
                        <a:rPr lang="en-US" sz="700" b="0" dirty="0">
                          <a:solidFill>
                            <a:srgbClr val="004445"/>
                          </a:solidFill>
                          <a:latin typeface="Montserrat"/>
                          <a:ea typeface="MS Mincho"/>
                          <a:cs typeface="Times New Roman"/>
                        </a:rPr>
                        <a:t>Peak Shaving, Arbitrage</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862578949"/>
                  </a:ext>
                </a:extLst>
              </a:tr>
              <a:tr h="381972">
                <a:tc>
                  <a:txBody>
                    <a:bodyPr/>
                    <a:lstStyle/>
                    <a:p>
                      <a:pPr lvl="0" algn="l">
                        <a:lnSpc>
                          <a:spcPct val="115000"/>
                        </a:lnSpc>
                        <a:buNone/>
                      </a:pPr>
                      <a:r>
                        <a:rPr lang="en-US" sz="800" b="1">
                          <a:solidFill>
                            <a:srgbClr val="004445"/>
                          </a:solidFill>
                          <a:latin typeface="Montserrat"/>
                          <a:ea typeface="Times New Roman" pitchFamily="18"/>
                          <a:cs typeface="Times New Roman"/>
                        </a:rPr>
                        <a:t>Total investments</a:t>
                      </a:r>
                      <a:r>
                        <a:rPr lang="en-US" sz="800" b="0">
                          <a:solidFill>
                            <a:srgbClr val="004445"/>
                          </a:solidFill>
                          <a:latin typeface="Montserrat"/>
                          <a:ea typeface="Times New Roman" pitchFamily="18"/>
                          <a:cs typeface="Times New Roman"/>
                        </a:rPr>
                        <a:t>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PV or Battery (B)</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 B: €0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pitchFamily="2"/>
                        <a:ea typeface="MS Mincho" pitchFamily="49"/>
                        <a:cs typeface="Times New Roman" pitchFamily="18"/>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pitchFamily="2"/>
                        <a:ea typeface="MS Mincho" pitchFamily="49"/>
                        <a:cs typeface="Times New Roman" pitchFamily="18"/>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PV: €0</a:t>
                      </a:r>
                      <a:endParaRPr lang="en-US" sz="800" b="1" dirty="0">
                        <a:solidFill>
                          <a:srgbClr val="082A75"/>
                        </a:solidFill>
                        <a:latin typeface="Montserrat"/>
                        <a:ea typeface="MS Mincho" pitchFamily="49"/>
                        <a:cs typeface="Times New Roman"/>
                      </a:endParaRPr>
                    </a:p>
                    <a:p>
                      <a:pPr lvl="0" algn="ctr">
                        <a:lnSpc>
                          <a:spcPct val="115000"/>
                        </a:lnSpc>
                        <a:buNone/>
                      </a:pPr>
                      <a:r>
                        <a:rPr lang="en-US" sz="800" b="0" dirty="0">
                          <a:solidFill>
                            <a:srgbClr val="000000"/>
                          </a:solidFill>
                          <a:latin typeface="Montserrat"/>
                          <a:ea typeface="Times New Roman" pitchFamily="18"/>
                          <a:cs typeface="Times New Roman"/>
                        </a:rPr>
                        <a:t>B: €60000</a:t>
                      </a:r>
                      <a:endParaRPr lang="en-US" sz="800" b="1" dirty="0">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350868271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Average electricity cost / year</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€0.015/kWh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€0.0128/kWh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€0.0103/kWh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€0.026/kWh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€0.0185/kWh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€0.0161/kWh</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9464493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Total annual electricity cost</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€4607.0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€3951.0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€3204.0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€8033.0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€5746.0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00000"/>
                          </a:solidFill>
                          <a:latin typeface="Montserrat"/>
                          <a:ea typeface="Times New Roman" pitchFamily="18"/>
                          <a:cs typeface="Times New Roman"/>
                        </a:rPr>
                        <a:t>€4991.0</a:t>
                      </a:r>
                      <a:endParaRPr lang="en-US" sz="800" b="0" dirty="0">
                        <a:solidFill>
                          <a:srgbClr val="082A75"/>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0170191"/>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Annual ancillary market revenue</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€7269.0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€3863.0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€0.0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2142920"/>
                  </a:ext>
                </a:extLst>
              </a:tr>
              <a:tr h="239691">
                <a:tc>
                  <a:txBody>
                    <a:bodyPr/>
                    <a:lstStyle/>
                    <a:p>
                      <a:pPr lvl="0" algn="l">
                        <a:lnSpc>
                          <a:spcPct val="115000"/>
                        </a:lnSpc>
                        <a:buNone/>
                      </a:pPr>
                      <a:r>
                        <a:rPr lang="en-US" sz="800" b="1">
                          <a:solidFill>
                            <a:srgbClr val="004445"/>
                          </a:solidFill>
                          <a:latin typeface="Montserrat"/>
                          <a:ea typeface="MS Mincho"/>
                          <a:cs typeface="Times New Roman"/>
                        </a:rPr>
                        <a:t>Grid fees saved</a:t>
                      </a:r>
                      <a:endParaRPr lang="en-US" sz="800" b="1">
                        <a:solidFill>
                          <a:srgbClr val="00444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€4674.0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€4717.0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a:solidFill>
                            <a:srgbClr val="020F1E"/>
                          </a:solidFill>
                          <a:latin typeface="Montserrat"/>
                          <a:ea typeface="Times New Roman" pitchFamily="18"/>
                          <a:cs typeface="Times New Roman"/>
                        </a:rPr>
                        <a:t>-</a:t>
                      </a:r>
                      <a:endParaRPr lang="en-US" sz="800" b="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€4693.0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€4747.0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57962978"/>
                  </a:ext>
                </a:extLst>
              </a:tr>
              <a:tr h="581037">
                <a:tc>
                  <a:txBody>
                    <a:bodyPr/>
                    <a:lstStyle/>
                    <a:p>
                      <a:pPr lvl="0" algn="l">
                        <a:lnSpc>
                          <a:spcPct val="115000"/>
                        </a:lnSpc>
                        <a:buNone/>
                      </a:pPr>
                      <a:r>
                        <a:rPr lang="en-GB" sz="800" b="1">
                          <a:solidFill>
                            <a:srgbClr val="004445"/>
                          </a:solidFill>
                          <a:latin typeface="Montserrat"/>
                          <a:ea typeface="Times New Roman" pitchFamily="18"/>
                          <a:cs typeface="Times New Roman"/>
                        </a:rPr>
                        <a:t>Annual savings </a:t>
                      </a:r>
                      <a:r>
                        <a:rPr lang="en-GB" sz="800" b="0">
                          <a:solidFill>
                            <a:srgbClr val="004445"/>
                          </a:solidFill>
                          <a:latin typeface="Montserrat"/>
                          <a:ea typeface="Times New Roman" pitchFamily="18"/>
                          <a:cs typeface="Times New Roman"/>
                        </a:rPr>
                        <a:t>from the Battery (B) &amp; PV</a:t>
                      </a:r>
                      <a:endParaRPr lang="en-GB"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€7026.0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€12599.0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€7026.0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€6120.0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€7026.0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€10467.0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€10844.0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€10467.0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B: €7789.0</a:t>
                      </a:r>
                      <a:endParaRPr lang="en-US" sz="800" b="0" dirty="0">
                        <a:solidFill>
                          <a:srgbClr val="020F1E"/>
                        </a:solidFill>
                        <a:latin typeface="Montserrat"/>
                        <a:ea typeface="MS Mincho"/>
                        <a:cs typeface="Times New Roman"/>
                      </a:endParaRPr>
                    </a:p>
                    <a:p>
                      <a:pPr marL="0" marR="0" lvl="0" indent="0" algn="ctr" rtl="0" fontAlgn="auto" hangingPunct="1">
                        <a:lnSpc>
                          <a:spcPct val="115000"/>
                        </a:lnSpc>
                        <a:spcBef>
                          <a:spcPts val="0"/>
                        </a:spcBef>
                        <a:spcAft>
                          <a:spcPts val="0"/>
                        </a:spcAft>
                        <a:buNone/>
                      </a:pPr>
                      <a:r>
                        <a:rPr lang="en-US" sz="800" b="0" dirty="0">
                          <a:solidFill>
                            <a:srgbClr val="020F1E"/>
                          </a:solidFill>
                          <a:latin typeface="Montserrat"/>
                          <a:ea typeface="Times New Roman" pitchFamily="18"/>
                          <a:cs typeface="Times New Roman"/>
                        </a:rPr>
                        <a:t>PV: €10467.0</a:t>
                      </a:r>
                      <a:endParaRPr lang="en-US" sz="800" b="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4176948309"/>
                  </a:ext>
                </a:extLst>
              </a:tr>
              <a:tr h="382685">
                <a:tc>
                  <a:txBody>
                    <a:bodyPr/>
                    <a:lstStyle/>
                    <a:p>
                      <a:pPr lvl="0" algn="l">
                        <a:lnSpc>
                          <a:spcPct val="115000"/>
                        </a:lnSpc>
                        <a:buNone/>
                      </a:pPr>
                      <a:r>
                        <a:rPr lang="en-US" sz="800" b="1">
                          <a:solidFill>
                            <a:srgbClr val="004445"/>
                          </a:solidFill>
                          <a:latin typeface="Montserrat"/>
                          <a:ea typeface="Times New Roman" pitchFamily="18"/>
                          <a:cs typeface="Times New Roman"/>
                        </a:rPr>
                        <a:t>Payback time </a:t>
                      </a:r>
                      <a:endParaRPr lang="en-US" sz="800" b="1">
                        <a:solidFill>
                          <a:srgbClr val="082A75"/>
                        </a:solidFill>
                        <a:latin typeface="Montserrat"/>
                        <a:ea typeface="MS Mincho" pitchFamily="49"/>
                        <a:cs typeface="Times New Roman"/>
                      </a:endParaRPr>
                    </a:p>
                    <a:p>
                      <a:pPr lvl="0" algn="l">
                        <a:lnSpc>
                          <a:spcPct val="115000"/>
                        </a:lnSpc>
                        <a:buNone/>
                      </a:pPr>
                      <a:r>
                        <a:rPr lang="en-US" sz="800" b="0">
                          <a:solidFill>
                            <a:srgbClr val="004445"/>
                          </a:solidFill>
                          <a:latin typeface="Montserrat"/>
                          <a:ea typeface="Times New Roman" pitchFamily="18"/>
                          <a:cs typeface="Times New Roman"/>
                        </a:rPr>
                        <a:t>Battery </a:t>
                      </a:r>
                      <a:endParaRPr lang="en-US" sz="800" b="1">
                        <a:solidFill>
                          <a:srgbClr val="082A75"/>
                        </a:solidFill>
                        <a:latin typeface="Montserrat"/>
                        <a:ea typeface="MS Mincho" pitchFamily="49"/>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4.8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MS Mincho"/>
                          <a:cs typeface="Times New Roman"/>
                        </a:rPr>
                        <a:t>9.8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1D9CB"/>
                    </a:solidFill>
                  </a:tcPr>
                </a:tc>
                <a:tc>
                  <a:txBody>
                    <a:bodyPr/>
                    <a:lstStyle/>
                    <a:p>
                      <a:pPr lvl="0" algn="ctr">
                        <a:lnSpc>
                          <a:spcPct val="115000"/>
                        </a:lnSpc>
                        <a:buNone/>
                      </a:pPr>
                      <a:r>
                        <a:rPr lang="en-US" sz="800" b="0" dirty="0">
                          <a:solidFill>
                            <a:srgbClr val="020F1E"/>
                          </a:solidFill>
                          <a:latin typeface="Montserrat"/>
                          <a:ea typeface="Times New Roman" pitchFamily="18"/>
                          <a:cs typeface="Times New Roman"/>
                        </a:rPr>
                        <a:t>-</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5.5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tc>
                  <a:txBody>
                    <a:bodyPr/>
                    <a:lstStyle/>
                    <a:p>
                      <a:pPr lvl="0" algn="ctr">
                        <a:lnSpc>
                          <a:spcPct val="115000"/>
                        </a:lnSpc>
                        <a:buNone/>
                      </a:pPr>
                      <a:r>
                        <a:rPr lang="en-US" sz="800" b="0" dirty="0">
                          <a:solidFill>
                            <a:srgbClr val="020F1E"/>
                          </a:solidFill>
                          <a:latin typeface="Montserrat"/>
                          <a:ea typeface="MS Mincho"/>
                          <a:cs typeface="Times New Roman"/>
                        </a:rPr>
                        <a:t>7.7 years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AC5CE"/>
                    </a:solidFill>
                  </a:tcPr>
                </a:tc>
                <a:extLst>
                  <a:ext uri="{0D108BD9-81ED-4DB2-BD59-A6C34878D82A}">
                    <a16:rowId xmlns:a16="http://schemas.microsoft.com/office/drawing/2014/main" val="2891659483"/>
                  </a:ext>
                </a:extLst>
              </a:tr>
              <a:tr h="382685">
                <a:tc>
                  <a:txBody>
                    <a:bodyPr/>
                    <a:lstStyle/>
                    <a:p>
                      <a:pPr marL="0" marR="0" lvl="0" indent="0" algn="l" rtl="0">
                        <a:lnSpc>
                          <a:spcPct val="115000"/>
                        </a:lnSpc>
                        <a:spcBef>
                          <a:spcPts val="0"/>
                        </a:spcBef>
                        <a:spcAft>
                          <a:spcPts val="0"/>
                        </a:spcAft>
                        <a:buNone/>
                      </a:pPr>
                      <a:r>
                        <a:rPr lang="en-US" sz="800" b="1">
                          <a:solidFill>
                            <a:srgbClr val="004445"/>
                          </a:solidFill>
                          <a:latin typeface="Montserrat"/>
                          <a:ea typeface="Times New Roman" pitchFamily="18"/>
                          <a:cs typeface="Times New Roman"/>
                        </a:rPr>
                        <a:t>Self-sufficiency </a:t>
                      </a:r>
                      <a:endParaRPr lang="en-US" sz="600" b="0" i="1">
                        <a:solidFill>
                          <a:srgbClr val="004445"/>
                        </a:solidFill>
                        <a:latin typeface="Montserrat"/>
                        <a:ea typeface="Times New Roman" pitchFamily="18"/>
                        <a:cs typeface="Times New Roman"/>
                      </a:endParaRPr>
                    </a:p>
                    <a:p>
                      <a:pPr marL="0" marR="0" lvl="0" indent="0" algn="l" rtl="0">
                        <a:lnSpc>
                          <a:spcPct val="115000"/>
                        </a:lnSpc>
                        <a:spcBef>
                          <a:spcPts val="0"/>
                        </a:spcBef>
                        <a:spcAft>
                          <a:spcPts val="0"/>
                        </a:spcAft>
                        <a:buNone/>
                      </a:pPr>
                      <a:r>
                        <a:rPr lang="en-US" sz="600" b="0" i="1">
                          <a:solidFill>
                            <a:srgbClr val="004445"/>
                          </a:solidFill>
                          <a:latin typeface="Montserrat"/>
                          <a:ea typeface="Times New Roman" pitchFamily="18"/>
                          <a:cs typeface="Times New Roman"/>
                        </a:rPr>
                        <a:t>% of on-site electricity demand met by PV</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43.6%</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43.7%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45.5%</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MS Mincho"/>
                          <a:cs typeface="Times New Roman"/>
                        </a:rPr>
                        <a:t>43.7%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45.4%</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46.9%</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25548879"/>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Equivalent Full Cycles </a:t>
                      </a:r>
                      <a:r>
                        <a:rPr lang="en-US" sz="800" b="0" i="0" u="none" strike="noStrike" cap="none" spc="0" baseline="0">
                          <a:solidFill>
                            <a:srgbClr val="004445"/>
                          </a:solidFill>
                          <a:uFillTx/>
                          <a:latin typeface="Montserrat"/>
                          <a:ea typeface="MS Mincho"/>
                          <a:cs typeface="Times New Roman"/>
                        </a:rPr>
                        <a:t>per year</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82.6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338.6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204.4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ctr" rtl="0" fontAlgn="auto" hangingPunct="1">
                        <a:lnSpc>
                          <a:spcPct val="115000"/>
                        </a:lnSpc>
                        <a:spcBef>
                          <a:spcPts val="0"/>
                        </a:spcBef>
                        <a:spcAft>
                          <a:spcPts val="0"/>
                        </a:spcAft>
                        <a:buNone/>
                      </a:pPr>
                      <a:r>
                        <a:rPr lang="en-US" sz="800" b="0" i="0" u="none" strike="noStrike" cap="none" spc="0" baseline="0" dirty="0">
                          <a:solidFill>
                            <a:srgbClr val="020F1E"/>
                          </a:solidFill>
                          <a:uFillTx/>
                          <a:latin typeface="Montserrat"/>
                          <a:ea typeface="MS Mincho"/>
                          <a:cs typeface="Times New Roman"/>
                        </a:rPr>
                        <a:t>384.0 cycles</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69933714"/>
                  </a:ext>
                </a:extLst>
              </a:tr>
              <a:tr h="382685">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Time inside SoC </a:t>
                      </a:r>
                      <a:r>
                        <a:rPr lang="en-US" sz="800" b="0" i="0" u="none" strike="noStrike" cap="none" spc="0" baseline="0">
                          <a:solidFill>
                            <a:srgbClr val="004445"/>
                          </a:solidFill>
                          <a:uFillTx/>
                          <a:latin typeface="Montserrat"/>
                          <a:ea typeface="MS Mincho"/>
                          <a:cs typeface="Times New Roman"/>
                        </a:rPr>
                        <a:t>20%-80%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74.2%</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48.7%</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a:solidFill>
                            <a:srgbClr val="020F1E"/>
                          </a:solidFill>
                          <a:latin typeface="Montserrat"/>
                          <a:ea typeface="Times New Roman" pitchFamily="18"/>
                          <a:cs typeface="Times New Roman"/>
                        </a:rPr>
                        <a:t>-</a:t>
                      </a:r>
                      <a:endParaRPr lang="en-US" sz="800" b="0" i="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58.0%</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50.1%</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90616278"/>
                  </a:ext>
                </a:extLst>
              </a:tr>
              <a:tr h="488353">
                <a:tc>
                  <a:txBody>
                    <a:bodyPr/>
                    <a:lstStyle/>
                    <a:p>
                      <a:pPr marL="0" marR="0" lvl="0" indent="0" algn="l" defTabSz="914400" rtl="0">
                        <a:lnSpc>
                          <a:spcPct val="115000"/>
                        </a:lnSpc>
                        <a:spcBef>
                          <a:spcPts val="0"/>
                        </a:spcBef>
                        <a:spcAft>
                          <a:spcPts val="0"/>
                        </a:spcAft>
                        <a:buNone/>
                        <a:tabLst/>
                      </a:pPr>
                      <a:r>
                        <a:rPr lang="en-US" sz="800" b="1" i="0" u="none" strike="noStrike" cap="none" spc="0" baseline="0">
                          <a:solidFill>
                            <a:srgbClr val="004445"/>
                          </a:solidFill>
                          <a:uFillTx/>
                          <a:latin typeface="Montserrat"/>
                          <a:ea typeface="MS Mincho"/>
                          <a:cs typeface="Times New Roman"/>
                        </a:rPr>
                        <a:t>Total MWh </a:t>
                      </a:r>
                      <a:r>
                        <a:rPr lang="en-US" sz="800" b="0" i="0" u="none" strike="noStrike" cap="none" spc="0" baseline="0">
                          <a:solidFill>
                            <a:srgbClr val="004445"/>
                          </a:solidFill>
                          <a:uFillTx/>
                          <a:latin typeface="Montserrat"/>
                          <a:ea typeface="MS Mincho"/>
                          <a:cs typeface="Times New Roman"/>
                        </a:rPr>
                        <a:t>charged /discharged </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12.4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50.8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dirty="0">
                          <a:solidFill>
                            <a:srgbClr val="020F1E"/>
                          </a:solidFill>
                          <a:latin typeface="Montserrat"/>
                          <a:ea typeface="Times New Roman" pitchFamily="18"/>
                          <a:cs typeface="Times New Roman"/>
                        </a:rPr>
                        <a:t>-</a:t>
                      </a:r>
                      <a:endParaRPr lang="en-US" sz="800" b="0" i="0" dirty="0">
                        <a:solidFill>
                          <a:srgbClr val="020F1E"/>
                        </a:solidFill>
                        <a:latin typeface="Montserrat"/>
                        <a:ea typeface="MS Mincho"/>
                        <a:cs typeface="Times New Roman"/>
                      </a:endParaRP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30.7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a:lnSpc>
                          <a:spcPct val="115000"/>
                        </a:lnSpc>
                        <a:buNone/>
                      </a:pPr>
                      <a:r>
                        <a:rPr lang="en-US" sz="800" b="0" i="0" u="none" strike="noStrike" cap="none" spc="0" baseline="0" dirty="0">
                          <a:solidFill>
                            <a:srgbClr val="020F1E"/>
                          </a:solidFill>
                          <a:uFillTx/>
                          <a:latin typeface="Montserrat"/>
                          <a:ea typeface="MS Mincho"/>
                          <a:cs typeface="Times New Roman"/>
                        </a:rPr>
                        <a:t>57.6 MWh</a:t>
                      </a:r>
                    </a:p>
                  </a:txBody>
                  <a:tcPr marL="31519" marR="31519"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3488351"/>
                  </a:ext>
                </a:extLst>
              </a:tr>
            </a:tbl>
          </a:graphicData>
        </a:graphic>
      </p:graphicFrame>
      <p:pic>
        <p:nvPicPr>
          <p:cNvPr id="6" name="Picture 5">
            <a:extLst>
              <a:ext uri="{FF2B5EF4-FFF2-40B4-BE49-F238E27FC236}">
                <a16:creationId xmlns:a16="http://schemas.microsoft.com/office/drawing/2014/main" id="{39AB9460-BCBB-DA8C-5E51-6830C68C557A}"/>
              </a:ext>
            </a:extLst>
          </p:cNvPr>
          <p:cNvPicPr>
            <a:picLocks noChangeAspect="1"/>
          </p:cNvPicPr>
          <p:nvPr/>
        </p:nvPicPr>
        <p:blipFill>
          <a:blip r:embed="rId3"/>
          <a:stretch>
            <a:fillRect/>
          </a:stretch>
        </p:blipFill>
        <p:spPr>
          <a:xfrm>
            <a:off x="5227451" y="460775"/>
            <a:ext cx="1070991" cy="340769"/>
          </a:xfrm>
          <a:prstGeom prst="rect">
            <a:avLst/>
          </a:prstGeom>
          <a:noFill/>
          <a:ln cap="flat">
            <a:noFill/>
          </a:ln>
        </p:spPr>
      </p:pic>
      <p:sp>
        <p:nvSpPr>
          <p:cNvPr id="8" name="textruta 45">
            <a:extLst>
              <a:ext uri="{FF2B5EF4-FFF2-40B4-BE49-F238E27FC236}">
                <a16:creationId xmlns:a16="http://schemas.microsoft.com/office/drawing/2014/main" id="{59686E7D-16E5-1CB5-8BA1-C418E93B21A6}"/>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a:solidFill>
                <a:srgbClr val="004445"/>
              </a:solidFill>
              <a:uFillTx/>
              <a:latin typeface="Open Sans Light" pitchFamily="34"/>
              <a:ea typeface="Open Sans Light" pitchFamily="34"/>
              <a:cs typeface="Open Sans Light" pitchFamily="34"/>
            </a:endParaRPr>
          </a:p>
        </p:txBody>
      </p:sp>
    </p:spTree>
    <p:extLst>
      <p:ext uri="{BB962C8B-B14F-4D97-AF65-F5344CB8AC3E}">
        <p14:creationId xmlns:p14="http://schemas.microsoft.com/office/powerpoint/2010/main" val="29998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E0FE-CF60-AE95-0F68-8CE84817D44E}"/>
            </a:ext>
          </a:extLst>
        </p:cNvPr>
        <p:cNvGrpSpPr/>
        <p:nvPr/>
      </p:nvGrpSpPr>
      <p:grpSpPr>
        <a:xfrm>
          <a:off x="0" y="0"/>
          <a:ext cx="0" cy="0"/>
          <a:chOff x="0" y="0"/>
          <a:chExt cx="0" cy="0"/>
        </a:xfrm>
      </p:grpSpPr>
      <p:pic>
        <p:nvPicPr>
          <p:cNvPr id="2" name="Picture 15">
            <a:extLst>
              <a:ext uri="{FF2B5EF4-FFF2-40B4-BE49-F238E27FC236}">
                <a16:creationId xmlns:a16="http://schemas.microsoft.com/office/drawing/2014/main" id="{FC323426-5228-FA50-F863-47F8F239ECAD}"/>
              </a:ext>
            </a:extLst>
          </p:cNvPr>
          <p:cNvPicPr>
            <a:picLocks noChangeAspect="1"/>
          </p:cNvPicPr>
          <p:nvPr/>
        </p:nvPicPr>
        <p:blipFill>
          <a:blip r:embed="rId2"/>
          <a:stretch>
            <a:fillRect/>
          </a:stretch>
        </p:blipFill>
        <p:spPr>
          <a:xfrm>
            <a:off x="5227451" y="460775"/>
            <a:ext cx="1070991" cy="340769"/>
          </a:xfrm>
          <a:prstGeom prst="rect">
            <a:avLst/>
          </a:prstGeom>
          <a:noFill/>
          <a:ln cap="flat">
            <a:noFill/>
          </a:ln>
        </p:spPr>
      </p:pic>
      <p:sp>
        <p:nvSpPr>
          <p:cNvPr id="3" name="ZoneTexte 4113">
            <a:extLst>
              <a:ext uri="{FF2B5EF4-FFF2-40B4-BE49-F238E27FC236}">
                <a16:creationId xmlns:a16="http://schemas.microsoft.com/office/drawing/2014/main" id="{E2730144-5DEB-6CA8-9464-EA64FBF12997}"/>
              </a:ext>
            </a:extLst>
          </p:cNvPr>
          <p:cNvSpPr txBox="1"/>
          <p:nvPr/>
        </p:nvSpPr>
        <p:spPr>
          <a:xfrm>
            <a:off x="536451" y="1058216"/>
            <a:ext cx="5303520" cy="5207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15000"/>
              </a:lnSpc>
              <a:spcBef>
                <a:spcPts val="1200"/>
              </a:spcBef>
              <a:spcAft>
                <a:spcPts val="300"/>
              </a:spcAft>
              <a:buNone/>
              <a:tabLst/>
              <a:defRPr sz="1800" b="0" i="0" u="none" strike="noStrike" kern="0" cap="none" spc="0" baseline="0">
                <a:solidFill>
                  <a:srgbClr val="000000"/>
                </a:solidFill>
                <a:uFillTx/>
              </a:defRPr>
            </a:pPr>
            <a:r>
              <a:rPr lang="en-GB" sz="2600" b="1" i="0" u="none" strike="noStrike" kern="1200" cap="none" spc="0" baseline="0" dirty="0">
                <a:solidFill>
                  <a:srgbClr val="004445"/>
                </a:solidFill>
                <a:uFillTx/>
                <a:latin typeface="Roboto" pitchFamily="2"/>
                <a:ea typeface="Roboto" pitchFamily="2"/>
                <a:cs typeface="Roboto" pitchFamily="2"/>
              </a:rPr>
              <a:t>Simulation results in more detail</a:t>
            </a:r>
            <a:endParaRPr lang="en-GB" sz="2600" b="1" i="0" u="none" strike="noStrike" kern="1200" cap="none" spc="0" baseline="0" dirty="0">
              <a:solidFill>
                <a:srgbClr val="061F57"/>
              </a:solidFill>
              <a:uFillTx/>
              <a:latin typeface="Roboto" pitchFamily="2"/>
              <a:ea typeface="Roboto" pitchFamily="2"/>
              <a:cs typeface="Roboto" pitchFamily="2"/>
            </a:endParaRPr>
          </a:p>
        </p:txBody>
      </p:sp>
      <p:pic>
        <p:nvPicPr>
          <p:cNvPr id="5" name="Image 8" descr="Une image contenant texte, capture d’écran, Caractère coloré&#10;&#10;Le contenu généré par l’IA peut être incorrect.">
            <a:extLst>
              <a:ext uri="{FF2B5EF4-FFF2-40B4-BE49-F238E27FC236}">
                <a16:creationId xmlns:a16="http://schemas.microsoft.com/office/drawing/2014/main" id="{C8D69C90-F035-BE6A-92DB-68222A4BF7F0}"/>
              </a:ext>
            </a:extLst>
          </p:cNvPr>
          <p:cNvPicPr>
            <a:picLocks noChangeAspect="1"/>
          </p:cNvPicPr>
          <p:nvPr/>
        </p:nvPicPr>
        <p:blipFill>
          <a:blip r:embed="rId3"/>
          <a:srcRect/>
          <a:stretch>
            <a:fillRect/>
          </a:stretch>
        </p:blipFill>
        <p:spPr>
          <a:xfrm>
            <a:off x="424181" y="3077495"/>
            <a:ext cx="5214932" cy="3916366"/>
          </a:xfrm>
          <a:prstGeom prst="rect">
            <a:avLst/>
          </a:prstGeom>
          <a:noFill/>
          <a:ln cap="flat">
            <a:noFill/>
          </a:ln>
        </p:spPr>
      </p:pic>
      <p:sp>
        <p:nvSpPr>
          <p:cNvPr id="6" name="textruta 6">
            <a:extLst>
              <a:ext uri="{FF2B5EF4-FFF2-40B4-BE49-F238E27FC236}">
                <a16:creationId xmlns:a16="http://schemas.microsoft.com/office/drawing/2014/main" id="{346BDBBA-8289-EA7A-F8E5-963851349B37}"/>
              </a:ext>
            </a:extLst>
          </p:cNvPr>
          <p:cNvSpPr txBox="1"/>
          <p:nvPr/>
        </p:nvSpPr>
        <p:spPr>
          <a:xfrm>
            <a:off x="5776465" y="4609060"/>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dirty="0">
                <a:solidFill>
                  <a:srgbClr val="000000"/>
                </a:solidFill>
                <a:uFillTx/>
                <a:latin typeface="Montserrat" pitchFamily="2"/>
                <a:ea typeface="MS Mincho" pitchFamily="49"/>
                <a:cs typeface="Times New Roman" pitchFamily="18"/>
              </a:rPr>
              <a:t>Electricity price (yellow) and the battery’s state of charge (pink)</a:t>
            </a:r>
            <a:endParaRPr lang="en-GB" sz="1400" b="0" i="0" u="none" strike="noStrike" kern="0" cap="none" spc="0" baseline="0" dirty="0">
              <a:solidFill>
                <a:srgbClr val="020F1E"/>
              </a:solidFill>
              <a:uFillTx/>
              <a:latin typeface="Arial" pitchFamily="34"/>
              <a:ea typeface="Sweco Sans"/>
              <a:cs typeface="Sweco Sans"/>
            </a:endParaRPr>
          </a:p>
        </p:txBody>
      </p:sp>
      <p:sp>
        <p:nvSpPr>
          <p:cNvPr id="7" name="Text Box 81">
            <a:extLst>
              <a:ext uri="{FF2B5EF4-FFF2-40B4-BE49-F238E27FC236}">
                <a16:creationId xmlns:a16="http://schemas.microsoft.com/office/drawing/2014/main" id="{27BC16D9-5ECC-54A3-E7A5-BE65F01E1BE8}"/>
              </a:ext>
            </a:extLst>
          </p:cNvPr>
          <p:cNvSpPr txBox="1"/>
          <p:nvPr/>
        </p:nvSpPr>
        <p:spPr>
          <a:xfrm>
            <a:off x="5776465" y="345340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pitchFamily="2"/>
                <a:ea typeface="MS Mincho" pitchFamily="49"/>
                <a:cs typeface="Times New Roman" pitchFamily="18"/>
              </a:rPr>
              <a:t>Amount of energy charged (black) and discharged (blue)</a:t>
            </a:r>
            <a:endParaRPr lang="en-GB" sz="1400" b="0" i="0" u="none" strike="noStrike" kern="0" cap="none" spc="0" baseline="0">
              <a:solidFill>
                <a:srgbClr val="020F1E"/>
              </a:solidFill>
              <a:uFillTx/>
              <a:latin typeface="Arial" pitchFamily="34"/>
              <a:ea typeface="Sweco Sans"/>
              <a:cs typeface="Sweco Sans"/>
            </a:endParaRPr>
          </a:p>
        </p:txBody>
      </p:sp>
      <p:cxnSp>
        <p:nvCxnSpPr>
          <p:cNvPr id="8" name="Straight Arrow Connector 4">
            <a:extLst>
              <a:ext uri="{FF2B5EF4-FFF2-40B4-BE49-F238E27FC236}">
                <a16:creationId xmlns:a16="http://schemas.microsoft.com/office/drawing/2014/main" id="{CECBD4A7-9073-8F15-3F64-B45AE2186D7F}"/>
              </a:ext>
            </a:extLst>
          </p:cNvPr>
          <p:cNvCxnSpPr/>
          <p:nvPr/>
        </p:nvCxnSpPr>
        <p:spPr>
          <a:xfrm flipH="1">
            <a:off x="5084064" y="4056296"/>
            <a:ext cx="749295" cy="81574"/>
          </a:xfrm>
          <a:prstGeom prst="straightConnector1">
            <a:avLst/>
          </a:prstGeom>
          <a:noFill/>
          <a:ln w="6345" cap="flat">
            <a:solidFill>
              <a:srgbClr val="FF9500"/>
            </a:solidFill>
            <a:prstDash val="solid"/>
            <a:miter/>
            <a:tailEnd type="arrow"/>
          </a:ln>
        </p:spPr>
      </p:cxnSp>
      <p:cxnSp>
        <p:nvCxnSpPr>
          <p:cNvPr id="9" name="Straight Arrow Connector 6">
            <a:extLst>
              <a:ext uri="{FF2B5EF4-FFF2-40B4-BE49-F238E27FC236}">
                <a16:creationId xmlns:a16="http://schemas.microsoft.com/office/drawing/2014/main" id="{45B512F7-DB4C-EAA2-1100-F50F18EB2C8A}"/>
              </a:ext>
            </a:extLst>
          </p:cNvPr>
          <p:cNvCxnSpPr/>
          <p:nvPr/>
        </p:nvCxnSpPr>
        <p:spPr>
          <a:xfrm flipH="1">
            <a:off x="5084064" y="3811594"/>
            <a:ext cx="749295" cy="81573"/>
          </a:xfrm>
          <a:prstGeom prst="straightConnector1">
            <a:avLst/>
          </a:prstGeom>
          <a:noFill/>
          <a:ln w="6345" cap="flat">
            <a:solidFill>
              <a:srgbClr val="FF9500"/>
            </a:solidFill>
            <a:prstDash val="solid"/>
            <a:miter/>
            <a:tailEnd type="arrow"/>
          </a:ln>
        </p:spPr>
      </p:cxnSp>
      <p:sp>
        <p:nvSpPr>
          <p:cNvPr id="10" name="textruta 6">
            <a:extLst>
              <a:ext uri="{FF2B5EF4-FFF2-40B4-BE49-F238E27FC236}">
                <a16:creationId xmlns:a16="http://schemas.microsoft.com/office/drawing/2014/main" id="{1E14BA2C-9034-673D-C181-43E6F440BBAD}"/>
              </a:ext>
            </a:extLst>
          </p:cNvPr>
          <p:cNvSpPr txBox="1"/>
          <p:nvPr/>
        </p:nvSpPr>
        <p:spPr>
          <a:xfrm>
            <a:off x="5776465" y="5838425"/>
            <a:ext cx="886711"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800" b="0" i="1" u="none" strike="noStrike" kern="0" cap="none" spc="0" baseline="0">
                <a:solidFill>
                  <a:srgbClr val="000000"/>
                </a:solidFill>
                <a:uFillTx/>
                <a:latin typeface="Montserrat"/>
                <a:ea typeface="MS Mincho"/>
                <a:cs typeface="Times New Roman"/>
              </a:rPr>
              <a:t>Bid quantity of ancillary services for the various capacity markets</a:t>
            </a:r>
            <a:endParaRPr lang="en-GB" sz="1400" b="0" i="0" u="none" strike="noStrike" kern="0" cap="none" spc="0" baseline="0">
              <a:solidFill>
                <a:srgbClr val="020F1E"/>
              </a:solidFill>
              <a:uFillTx/>
              <a:latin typeface="Montserrat"/>
              <a:ea typeface="MS Mincho"/>
              <a:cs typeface="Times New Roman"/>
            </a:endParaRPr>
          </a:p>
        </p:txBody>
      </p:sp>
      <p:sp>
        <p:nvSpPr>
          <p:cNvPr id="11" name="ZoneTexte 19">
            <a:extLst>
              <a:ext uri="{FF2B5EF4-FFF2-40B4-BE49-F238E27FC236}">
                <a16:creationId xmlns:a16="http://schemas.microsoft.com/office/drawing/2014/main" id="{E3826300-7508-CDDA-1027-744BF40FCF08}"/>
              </a:ext>
            </a:extLst>
          </p:cNvPr>
          <p:cNvSpPr txBox="1"/>
          <p:nvPr/>
        </p:nvSpPr>
        <p:spPr>
          <a:xfrm>
            <a:off x="398897" y="7270769"/>
            <a:ext cx="5779904" cy="114518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1050" b="1" i="0" u="none" strike="noStrike" kern="0" cap="none" spc="0" baseline="0" dirty="0">
                <a:solidFill>
                  <a:srgbClr val="020F1E"/>
                </a:solidFill>
                <a:uFillTx/>
                <a:latin typeface="Montserrat"/>
                <a:ea typeface="Sweco Sans"/>
                <a:cs typeface="Sweco Sans"/>
              </a:rPr>
              <a:t>Key assumptions and parameters</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Electricity cost		</a:t>
            </a:r>
            <a:r>
              <a:rPr lang="en-US" sz="900" b="0" i="0" u="none" strike="noStrike" kern="0" cap="none" spc="0" baseline="0" dirty="0">
                <a:solidFill>
                  <a:srgbClr val="020F1E"/>
                </a:solidFill>
                <a:uFillTx/>
                <a:latin typeface="Montserrat"/>
                <a:ea typeface="Sweco Sans"/>
                <a:cs typeface="Sweco Sans"/>
              </a:rPr>
              <a:t>Day-ahead prices SE3, repeated over lifetime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Ancillary market revenue	</a:t>
            </a:r>
            <a:r>
              <a:rPr lang="en-US" sz="900" b="0" i="0" u="none" strike="noStrike" kern="0" cap="none" spc="0" baseline="0" dirty="0">
                <a:solidFill>
                  <a:srgbClr val="020F1E"/>
                </a:solidFill>
                <a:uFillTx/>
                <a:latin typeface="Montserrat"/>
                <a:ea typeface="Sweco Sans"/>
                <a:cs typeface="Sweco Sans"/>
              </a:rPr>
              <a:t>Participation in FCR-N,FCR-D up/down, </a:t>
            </a:r>
            <a:r>
              <a:rPr lang="en-US" sz="900" b="0" i="1" u="none" strike="noStrike" kern="0" cap="none" spc="0" baseline="0" dirty="0">
                <a:solidFill>
                  <a:srgbClr val="020F1E"/>
                </a:solidFill>
                <a:uFillTx/>
                <a:latin typeface="Montserrat"/>
                <a:ea typeface="Sweco Sans"/>
                <a:cs typeface="Sweco Sans"/>
              </a:rPr>
              <a:t>mimer.svk.se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Grid fees costs saved	Effect of peak shaving on demand charges (4 €/kW)</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a:ea typeface="Sweco Sans"/>
                <a:cs typeface="Sweco Sans"/>
              </a:rPr>
              <a:t>Operating SOC window:	100% </a:t>
            </a:r>
          </a:p>
          <a:p>
            <a:pPr marL="0" marR="0" lvl="0" indent="0" algn="l" defTabSz="914400" rtl="0" fontAlgn="auto" hangingPunct="0">
              <a:lnSpc>
                <a:spcPct val="125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20F1E"/>
                </a:solidFill>
                <a:uFillTx/>
                <a:latin typeface="Montserrat"/>
                <a:ea typeface="Sweco Sans"/>
                <a:cs typeface="Sweco Sans"/>
              </a:rPr>
              <a:t>IRR/NPV		N/A – not used in the simulation</a:t>
            </a:r>
          </a:p>
        </p:txBody>
      </p:sp>
      <p:sp>
        <p:nvSpPr>
          <p:cNvPr id="12" name="Rectangle 84">
            <a:extLst>
              <a:ext uri="{FF2B5EF4-FFF2-40B4-BE49-F238E27FC236}">
                <a16:creationId xmlns:a16="http://schemas.microsoft.com/office/drawing/2014/main" id="{6211C8C0-37B7-4219-9259-260B26351982}"/>
              </a:ext>
            </a:extLst>
          </p:cNvPr>
          <p:cNvSpPr/>
          <p:nvPr/>
        </p:nvSpPr>
        <p:spPr>
          <a:xfrm>
            <a:off x="396282" y="8628077"/>
            <a:ext cx="5782519" cy="369335"/>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20F1E"/>
                </a:solidFill>
                <a:uFillTx/>
                <a:latin typeface="Montserrat" pitchFamily="2"/>
                <a:ea typeface="MS Mincho" pitchFamily="49"/>
                <a:cs typeface="Calibri" pitchFamily="34"/>
              </a:rPr>
              <a:t>If you’d like to move forward, we’d be happy to outline the next steps! Just let us know if you have any questions. We are ready to deliver the 25 kW, 150-kWh battery in 2027.</a:t>
            </a:r>
            <a:endParaRPr lang="en-GB" sz="900" b="0" i="0" u="none" strike="noStrike" kern="0" cap="none" spc="0" baseline="0" dirty="0">
              <a:solidFill>
                <a:srgbClr val="020F1E"/>
              </a:solidFill>
              <a:uFillTx/>
              <a:latin typeface="Montserrat" pitchFamily="2"/>
              <a:ea typeface="Sweco Sans"/>
              <a:cs typeface="Sweco Sans"/>
            </a:endParaRPr>
          </a:p>
        </p:txBody>
      </p:sp>
      <p:sp>
        <p:nvSpPr>
          <p:cNvPr id="13" name="textruta 45">
            <a:extLst>
              <a:ext uri="{FF2B5EF4-FFF2-40B4-BE49-F238E27FC236}">
                <a16:creationId xmlns:a16="http://schemas.microsoft.com/office/drawing/2014/main" id="{60C52239-FFE5-1361-6A4E-386EC6E8217C}"/>
              </a:ext>
            </a:extLst>
          </p:cNvPr>
          <p:cNvSpPr txBox="1"/>
          <p:nvPr/>
        </p:nvSpPr>
        <p:spPr>
          <a:xfrm>
            <a:off x="424181" y="9349703"/>
            <a:ext cx="58742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4">
                  <a:extLst>
                    <a:ext uri="{A12FA001-AC4F-418D-AE19-62706E023703}">
                      <ahyp:hlinkClr xmlns:ahyp="http://schemas.microsoft.com/office/drawing/2018/hyperlinkcolor" val="tx"/>
                    </a:ext>
                  </a:extLst>
                </a:hlinkClick>
              </a:rPr>
              <a:t>info@rivus-batteries.com</a:t>
            </a:r>
            <a:r>
              <a:rPr lang="en-GB" sz="900" b="0" i="0" u="none" strike="noStrike" kern="0" cap="none" spc="0" baseline="0" dirty="0">
                <a:solidFill>
                  <a:srgbClr val="004445"/>
                </a:solidFill>
                <a:uFillTx/>
                <a:latin typeface="Open Sans Light" pitchFamily="34"/>
                <a:ea typeface="Open Sans Light" pitchFamily="34"/>
                <a:cs typeface="Open Sans Light" pitchFamily="34"/>
              </a:rPr>
              <a:t>                                0046 763 01 29 16                                   </a:t>
            </a:r>
            <a:r>
              <a:rPr lang="en-GB" sz="900" b="0" i="0" u="none" strike="noStrike" kern="0" cap="none" spc="0" baseline="0" dirty="0">
                <a:solidFill>
                  <a:srgbClr val="004445"/>
                </a:solidFill>
                <a:uFillTx/>
                <a:latin typeface="Open Sans Light" pitchFamily="34"/>
                <a:ea typeface="Open Sans Light" pitchFamily="34"/>
                <a:cs typeface="Open Sans Light" pitchFamily="34"/>
                <a:hlinkClick r:id="rId5">
                  <a:extLst>
                    <a:ext uri="{A12FA001-AC4F-418D-AE19-62706E023703}">
                      <ahyp:hlinkClr xmlns:ahyp="http://schemas.microsoft.com/office/drawing/2018/hyperlinkcolor" val="tx"/>
                    </a:ext>
                  </a:extLst>
                </a:hlinkClick>
              </a:rPr>
              <a:t>www.rivus-batteries.com</a:t>
            </a:r>
            <a:endParaRPr lang="en-GB" sz="900" b="0" i="0" u="none" strike="noStrike" kern="0" cap="none" spc="0" baseline="0" dirty="0">
              <a:solidFill>
                <a:srgbClr val="004445"/>
              </a:solidFill>
              <a:uFillTx/>
              <a:latin typeface="Open Sans Light" pitchFamily="34"/>
              <a:ea typeface="Open Sans Light" pitchFamily="34"/>
              <a:cs typeface="Open Sans Light" pitchFamily="34"/>
            </a:endParaRPr>
          </a:p>
        </p:txBody>
      </p:sp>
      <p:sp>
        <p:nvSpPr>
          <p:cNvPr id="15" name="Rectangle 14">
            <a:extLst>
              <a:ext uri="{FF2B5EF4-FFF2-40B4-BE49-F238E27FC236}">
                <a16:creationId xmlns:a16="http://schemas.microsoft.com/office/drawing/2014/main" id="{E7428F3A-A7F3-7359-B888-CC55FC3F1F98}"/>
              </a:ext>
            </a:extLst>
          </p:cNvPr>
          <p:cNvSpPr/>
          <p:nvPr/>
        </p:nvSpPr>
        <p:spPr>
          <a:xfrm>
            <a:off x="2298358" y="1655805"/>
            <a:ext cx="840259" cy="2718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check</a:t>
            </a:r>
          </a:p>
        </p:txBody>
      </p:sp>
      <p:sp>
        <p:nvSpPr>
          <p:cNvPr id="4" name="Rectangle 3">
            <a:extLst>
              <a:ext uri="{FF2B5EF4-FFF2-40B4-BE49-F238E27FC236}">
                <a16:creationId xmlns:a16="http://schemas.microsoft.com/office/drawing/2014/main" id="{5CDC5011-937A-9E46-06F9-30704E081BBD}"/>
              </a:ext>
            </a:extLst>
          </p:cNvPr>
          <p:cNvSpPr/>
          <p:nvPr/>
        </p:nvSpPr>
        <p:spPr>
          <a:xfrm>
            <a:off x="434499" y="1782988"/>
            <a:ext cx="5593585" cy="954107"/>
          </a:xfrm>
          <a:prstGeom prst="rect">
            <a:avLst/>
          </a:prstGeom>
          <a:noFill/>
          <a:ln cap="flat">
            <a:noFill/>
            <a:prstDash val="solid"/>
          </a:ln>
        </p:spPr>
        <p:txBody>
          <a:bodyPr vert="horz" wrap="square" lIns="91440" tIns="45720" rIns="91440" bIns="45720" anchor="ctr" anchorCtr="0" compatLnSpc="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hangingPunct="0">
              <a:defRPr sz="1800" b="0" i="0" u="none" strike="noStrike" kern="0" cap="none" spc="0" baseline="0">
                <a:solidFill>
                  <a:srgbClr val="000000"/>
                </a:solidFill>
                <a:uFillTx/>
              </a:defRPr>
            </a:pPr>
            <a:r>
              <a:rPr lang="en-GB" sz="1100" b="1" i="0" u="none" strike="noStrike" kern="0" cap="none" spc="0" baseline="0" dirty="0">
                <a:solidFill>
                  <a:srgbClr val="020F1E"/>
                </a:solidFill>
                <a:uFillTx/>
                <a:latin typeface="Montserrat"/>
                <a:ea typeface="MS Mincho"/>
                <a:cs typeface="Calibri"/>
              </a:rPr>
              <a:t>We invite those interested to explore the batteries’ behaviour. How? </a:t>
            </a:r>
            <a:r>
              <a:rPr lang="en-GB" sz="1100" b="0" i="0" u="none" strike="noStrike" kern="0" cap="none" spc="0" baseline="0" dirty="0">
                <a:solidFill>
                  <a:srgbClr val="020F1E"/>
                </a:solidFill>
                <a:uFillTx/>
                <a:latin typeface="Montserrat"/>
                <a:ea typeface="MS Mincho"/>
                <a:cs typeface="Calibri"/>
              </a:rPr>
              <a:t>Click on this </a:t>
            </a:r>
            <a:r>
              <a:rPr lang="en-GB" sz="1200" b="1" kern="0" dirty="0">
                <a:solidFill>
                  <a:srgbClr val="23A2FF"/>
                </a:solidFill>
                <a:latin typeface="Montserrat"/>
                <a:ea typeface="MS Mincho"/>
                <a:cs typeface="Calibri"/>
                <a:hlinkClick r:id="rId6">
                  <a:extLst>
                    <a:ext uri="{A12FA001-AC4F-418D-AE19-62706E023703}">
                      <ahyp:hlinkClr xmlns:ahyp="http://schemas.microsoft.com/office/drawing/2018/hyperlinkcolor" val="tx"/>
                    </a:ext>
                  </a:extLst>
                </a:hlinkClick>
              </a:rPr>
              <a:t>link </a:t>
            </a:r>
            <a:r>
              <a:rPr lang="en-GB" sz="1200" b="1" i="0" u="none" strike="noStrike" kern="0" cap="none" spc="0" baseline="0" dirty="0">
                <a:solidFill>
                  <a:srgbClr val="23A2FF"/>
                </a:solidFill>
                <a:uFillTx/>
                <a:latin typeface="Montserrat"/>
                <a:ea typeface="MS Mincho"/>
                <a:cs typeface="Calibri"/>
                <a:hlinkClick r:id="rId6">
                  <a:extLst>
                    <a:ext uri="{A12FA001-AC4F-418D-AE19-62706E023703}">
                      <ahyp:hlinkClr xmlns:ahyp="http://schemas.microsoft.com/office/drawing/2018/hyperlinkcolor" val="tx"/>
                    </a:ext>
                  </a:extLst>
                </a:hlinkClick>
              </a:rPr>
              <a:t>here</a:t>
            </a:r>
            <a:r>
              <a:rPr lang="en-GB" sz="1200" b="1" i="0" u="none" strike="noStrike" kern="0" cap="none" spc="0" baseline="0" dirty="0">
                <a:solidFill>
                  <a:srgbClr val="23A2FF"/>
                </a:solidFill>
                <a:uFillTx/>
                <a:latin typeface="Montserrat"/>
                <a:ea typeface="MS Mincho"/>
                <a:cs typeface="Calibri"/>
              </a:rPr>
              <a:t> </a:t>
            </a:r>
            <a:r>
              <a:rPr lang="en-GB" sz="1100" kern="0" dirty="0">
                <a:solidFill>
                  <a:srgbClr val="020F1E"/>
                </a:solidFill>
                <a:latin typeface="Montserrat"/>
                <a:ea typeface="MS Mincho"/>
                <a:cs typeface="Calibri"/>
              </a:rPr>
              <a:t>and use the controls to select the cases as seen in the findings sheet above to learn more!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0" cap="none" spc="0" baseline="0" dirty="0">
                <a:solidFill>
                  <a:srgbClr val="020F1E"/>
                </a:solidFill>
                <a:uFillTx/>
                <a:latin typeface="Montserrat"/>
                <a:ea typeface="MS Mincho"/>
                <a:cs typeface="Calibri"/>
              </a:rPr>
              <a:t>The graphs below also gives an overview how the battery is used to maximize revenue and find the shortest payback time. </a:t>
            </a:r>
            <a:endParaRPr lang="en-GB" sz="1400" b="0" i="0" u="none" strike="noStrike" kern="0" cap="none" spc="0" baseline="0" dirty="0">
              <a:solidFill>
                <a:srgbClr val="020F1E"/>
              </a:solidFill>
              <a:uFillTx/>
              <a:latin typeface="Montserrat" pitchFamily="2"/>
              <a:ea typeface="Sweco Sans"/>
              <a:cs typeface="Sweco Sans"/>
            </a:endParaRPr>
          </a:p>
        </p:txBody>
      </p:sp>
    </p:spTree>
    <p:extLst>
      <p:ext uri="{BB962C8B-B14F-4D97-AF65-F5344CB8AC3E}">
        <p14:creationId xmlns:p14="http://schemas.microsoft.com/office/powerpoint/2010/main" val="6879078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919</Words>
  <Application>Microsoft Office PowerPoint</Application>
  <PresentationFormat>Personnalisé</PresentationFormat>
  <Paragraphs>165</Paragraphs>
  <Slides>3</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vt:i4>
      </vt:variant>
    </vt:vector>
  </HeadingPairs>
  <TitlesOfParts>
    <vt:vector size="12" baseType="lpstr">
      <vt:lpstr>Aptos</vt:lpstr>
      <vt:lpstr>Aptos Display</vt:lpstr>
      <vt:lpstr>Arial</vt:lpstr>
      <vt:lpstr>Montserrat</vt:lpstr>
      <vt:lpstr>Open Sans Light</vt:lpstr>
      <vt:lpstr>Roboto</vt:lpstr>
      <vt:lpstr>Roboto Light</vt:lpstr>
      <vt:lpstr>Sweco Sans</vt:lpstr>
      <vt:lpstr>Thème Office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Meie Kleijburg</dc:creator>
  <cp:lastModifiedBy>Meie Kleijburg</cp:lastModifiedBy>
  <cp:revision>67</cp:revision>
  <dcterms:created xsi:type="dcterms:W3CDTF">2026-01-05T16:38:55Z</dcterms:created>
  <dcterms:modified xsi:type="dcterms:W3CDTF">2026-01-19T09:54:58Z</dcterms:modified>
</cp:coreProperties>
</file>